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5"/>
  </p:notesMasterIdLst>
  <p:sldIdLst>
    <p:sldId id="300" r:id="rId2"/>
    <p:sldId id="258" r:id="rId3"/>
    <p:sldId id="299" r:id="rId4"/>
    <p:sldId id="309" r:id="rId5"/>
    <p:sldId id="314" r:id="rId6"/>
    <p:sldId id="316" r:id="rId7"/>
    <p:sldId id="319" r:id="rId8"/>
    <p:sldId id="307" r:id="rId9"/>
    <p:sldId id="306" r:id="rId10"/>
    <p:sldId id="268" r:id="rId11"/>
    <p:sldId id="310" r:id="rId12"/>
    <p:sldId id="312" r:id="rId13"/>
    <p:sldId id="313" r:id="rId14"/>
    <p:sldId id="301" r:id="rId15"/>
    <p:sldId id="315" r:id="rId16"/>
    <p:sldId id="263" r:id="rId17"/>
    <p:sldId id="262" r:id="rId18"/>
    <p:sldId id="279" r:id="rId19"/>
    <p:sldId id="266" r:id="rId20"/>
    <p:sldId id="270" r:id="rId21"/>
    <p:sldId id="271" r:id="rId22"/>
    <p:sldId id="272" r:id="rId23"/>
    <p:sldId id="273" r:id="rId24"/>
  </p:sldIdLst>
  <p:sldSz cx="9144000" cy="5143500" type="screen16x9"/>
  <p:notesSz cx="6858000" cy="9144000"/>
  <p:embeddedFontLst>
    <p:embeddedFont>
      <p:font typeface="Exo 2" panose="020B0604020202020204" charset="0"/>
      <p:regular r:id="rId26"/>
      <p:bold r:id="rId27"/>
      <p:italic r:id="rId28"/>
      <p:boldItalic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Condensed" panose="020B0604020202020204" pitchFamily="2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B0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BF246-E10F-48D1-B59E-43D4C9C25866}" v="297" dt="2022-01-24T12:00:26.122"/>
  </p1510:revLst>
</p1510:revInfo>
</file>

<file path=ppt/tableStyles.xml><?xml version="1.0" encoding="utf-8"?>
<a:tblStyleLst xmlns:a="http://schemas.openxmlformats.org/drawingml/2006/main" def="{049EF9A8-809B-4410-9583-15F81704D01A}">
  <a:tblStyle styleId="{049EF9A8-809B-4410-9583-15F81704D0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20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baafe93df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baafe93df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5961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9612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9baafe93df_0_1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9baafe93df_0_10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baafe93df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baafe93df_0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baafe93df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baafe93df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baafe93df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baafe93df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9baafe93df_0_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9baafe93df_0_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3942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1829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baafe93df_0_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baafe93df_0_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3696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aafe93df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aafe93df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90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5726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baafe93df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9baafe93df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0221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 dirty="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 dirty="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2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3" r:id="rId14"/>
    <p:sldLayoutId id="214748367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slide" Target="slide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1;p33">
            <a:extLst>
              <a:ext uri="{FF2B5EF4-FFF2-40B4-BE49-F238E27FC236}">
                <a16:creationId xmlns:a16="http://schemas.microsoft.com/office/drawing/2014/main" id="{228E9C94-AFF8-431C-B4E4-0E7859D38CD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82500" y="371706"/>
            <a:ext cx="4395022" cy="20683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de-DE" sz="32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de-DE" sz="3200" dirty="0">
                <a:solidFill>
                  <a:schemeClr val="accent6">
                    <a:lumMod val="50000"/>
                  </a:schemeClr>
                </a:solidFill>
              </a:rPr>
              <a:t>Künstliche Intelligenz </a:t>
            </a:r>
            <a:br>
              <a:rPr lang="de-DE" sz="32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de-DE" sz="3200" dirty="0">
                <a:solidFill>
                  <a:schemeClr val="accent6">
                    <a:lumMod val="50000"/>
                  </a:schemeClr>
                </a:solidFill>
              </a:rPr>
              <a:t>und Fake News – </a:t>
            </a:r>
            <a:br>
              <a:rPr lang="de-DE" sz="32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de-DE" sz="3200" dirty="0">
                <a:solidFill>
                  <a:schemeClr val="accent6">
                    <a:lumMod val="50000"/>
                  </a:schemeClr>
                </a:solidFill>
              </a:rPr>
              <a:t>Führt uns das Netz an </a:t>
            </a:r>
            <a:br>
              <a:rPr lang="de-DE" sz="32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de-DE" sz="3200" dirty="0">
                <a:solidFill>
                  <a:schemeClr val="accent6">
                    <a:lumMod val="50000"/>
                  </a:schemeClr>
                </a:solidFill>
              </a:rPr>
              <a:t>der Nase herum?</a:t>
            </a:r>
          </a:p>
        </p:txBody>
      </p:sp>
      <p:sp>
        <p:nvSpPr>
          <p:cNvPr id="15" name="Google Shape;152;p33">
            <a:extLst>
              <a:ext uri="{FF2B5EF4-FFF2-40B4-BE49-F238E27FC236}">
                <a16:creationId xmlns:a16="http://schemas.microsoft.com/office/drawing/2014/main" id="{857A3E44-78D5-4AB1-ACBE-B87A1F4684BA}"/>
              </a:ext>
            </a:extLst>
          </p:cNvPr>
          <p:cNvSpPr txBox="1">
            <a:spLocks/>
          </p:cNvSpPr>
          <p:nvPr/>
        </p:nvSpPr>
        <p:spPr>
          <a:xfrm>
            <a:off x="682500" y="2440017"/>
            <a:ext cx="6699608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>
              <a:buFont typeface="Roboto Condensed Light"/>
              <a:buNone/>
            </a:pPr>
            <a:r>
              <a:rPr lang="en-US" sz="3200" dirty="0">
                <a:solidFill>
                  <a:schemeClr val="accent6">
                    <a:lumMod val="50000"/>
                  </a:schemeClr>
                </a:solidFill>
              </a:rPr>
              <a:t>Fokus: Deepfake – echt oder nicht?</a:t>
            </a:r>
          </a:p>
        </p:txBody>
      </p:sp>
    </p:spTree>
    <p:extLst>
      <p:ext uri="{BB962C8B-B14F-4D97-AF65-F5344CB8AC3E}">
        <p14:creationId xmlns:p14="http://schemas.microsoft.com/office/powerpoint/2010/main" val="2860158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"/>
          <p:cNvSpPr txBox="1">
            <a:spLocks noGrp="1"/>
          </p:cNvSpPr>
          <p:nvPr>
            <p:ph type="ctrTitle"/>
          </p:nvPr>
        </p:nvSpPr>
        <p:spPr>
          <a:xfrm>
            <a:off x="1964851" y="32311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Erstellung von Deepfakes</a:t>
            </a:r>
            <a:endParaRPr dirty="0"/>
          </a:p>
        </p:txBody>
      </p:sp>
      <p:sp>
        <p:nvSpPr>
          <p:cNvPr id="360" name="Google Shape;360;p45"/>
          <p:cNvSpPr txBox="1">
            <a:spLocks noGrp="1"/>
          </p:cNvSpPr>
          <p:nvPr>
            <p:ph type="ctrTitle" idx="2"/>
          </p:nvPr>
        </p:nvSpPr>
        <p:spPr>
          <a:xfrm>
            <a:off x="405005" y="1875118"/>
            <a:ext cx="1780500" cy="6467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Neuronale Netzwerke</a:t>
            </a:r>
            <a:endParaRPr dirty="0"/>
          </a:p>
        </p:txBody>
      </p:sp>
      <p:sp>
        <p:nvSpPr>
          <p:cNvPr id="362" name="Google Shape;362;p45"/>
          <p:cNvSpPr txBox="1">
            <a:spLocks noGrp="1"/>
          </p:cNvSpPr>
          <p:nvPr>
            <p:ph type="ctrTitle" idx="3"/>
          </p:nvPr>
        </p:nvSpPr>
        <p:spPr>
          <a:xfrm>
            <a:off x="2062840" y="1875118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Traingsdaten</a:t>
            </a:r>
            <a:endParaRPr dirty="0"/>
          </a:p>
        </p:txBody>
      </p:sp>
      <p:sp>
        <p:nvSpPr>
          <p:cNvPr id="364" name="Google Shape;364;p45"/>
          <p:cNvSpPr txBox="1">
            <a:spLocks noGrp="1"/>
          </p:cNvSpPr>
          <p:nvPr>
            <p:ph type="ctrTitle" idx="5"/>
          </p:nvPr>
        </p:nvSpPr>
        <p:spPr>
          <a:xfrm>
            <a:off x="3843340" y="1776774"/>
            <a:ext cx="3000358" cy="910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Verbindungen zwischen Neuronen werden gestärk oder geschwächt</a:t>
            </a:r>
            <a:endParaRPr dirty="0"/>
          </a:p>
        </p:txBody>
      </p:sp>
      <p:sp>
        <p:nvSpPr>
          <p:cNvPr id="366" name="Google Shape;366;p45"/>
          <p:cNvSpPr txBox="1">
            <a:spLocks noGrp="1"/>
          </p:cNvSpPr>
          <p:nvPr>
            <p:ph type="ctrTitle" idx="7"/>
          </p:nvPr>
        </p:nvSpPr>
        <p:spPr>
          <a:xfrm>
            <a:off x="3025646" y="3546824"/>
            <a:ext cx="2380592" cy="4445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Netzwerk wird “tiefer”</a:t>
            </a:r>
            <a:endParaRPr dirty="0"/>
          </a:p>
        </p:txBody>
      </p:sp>
      <p:sp>
        <p:nvSpPr>
          <p:cNvPr id="368" name="Google Shape;368;p45"/>
          <p:cNvSpPr txBox="1">
            <a:spLocks noGrp="1"/>
          </p:cNvSpPr>
          <p:nvPr>
            <p:ph type="ctrTitle" idx="9"/>
          </p:nvPr>
        </p:nvSpPr>
        <p:spPr>
          <a:xfrm>
            <a:off x="7289749" y="356384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Deeplearning</a:t>
            </a:r>
            <a:endParaRPr dirty="0"/>
          </a:p>
        </p:txBody>
      </p:sp>
      <p:cxnSp>
        <p:nvCxnSpPr>
          <p:cNvPr id="372" name="Google Shape;372;p45"/>
          <p:cNvCxnSpPr>
            <a:cxnSpLocks/>
          </p:cNvCxnSpPr>
          <p:nvPr/>
        </p:nvCxnSpPr>
        <p:spPr>
          <a:xfrm flipH="1">
            <a:off x="-62597" y="1708074"/>
            <a:ext cx="6462442" cy="15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45"/>
          <p:cNvCxnSpPr>
            <a:cxnSpLocks/>
          </p:cNvCxnSpPr>
          <p:nvPr/>
        </p:nvCxnSpPr>
        <p:spPr>
          <a:xfrm flipH="1">
            <a:off x="3010829" y="3461525"/>
            <a:ext cx="6169221" cy="14002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Grafik 14" descr="Balkendiagramm mit einfarbiger Füllung">
            <a:extLst>
              <a:ext uri="{FF2B5EF4-FFF2-40B4-BE49-F238E27FC236}">
                <a16:creationId xmlns:a16="http://schemas.microsoft.com/office/drawing/2014/main" id="{50987131-A657-4407-A2B7-3DEE14CB4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03111" y="1318557"/>
            <a:ext cx="377013" cy="360000"/>
          </a:xfrm>
          <a:prstGeom prst="rect">
            <a:avLst/>
          </a:prstGeom>
        </p:spPr>
      </p:pic>
      <p:grpSp>
        <p:nvGrpSpPr>
          <p:cNvPr id="66" name="Google Shape;374;p45">
            <a:extLst>
              <a:ext uri="{FF2B5EF4-FFF2-40B4-BE49-F238E27FC236}">
                <a16:creationId xmlns:a16="http://schemas.microsoft.com/office/drawing/2014/main" id="{01817AB8-D200-4DEA-976D-44FB2A932BC3}"/>
              </a:ext>
            </a:extLst>
          </p:cNvPr>
          <p:cNvGrpSpPr/>
          <p:nvPr/>
        </p:nvGrpSpPr>
        <p:grpSpPr>
          <a:xfrm>
            <a:off x="8065061" y="3042080"/>
            <a:ext cx="278692" cy="317128"/>
            <a:chOff x="-48233050" y="3569725"/>
            <a:chExt cx="252050" cy="299475"/>
          </a:xfrm>
          <a:solidFill>
            <a:srgbClr val="92D050"/>
          </a:solidFill>
        </p:grpSpPr>
        <p:sp>
          <p:nvSpPr>
            <p:cNvPr id="67" name="Google Shape;375;p45">
              <a:extLst>
                <a:ext uri="{FF2B5EF4-FFF2-40B4-BE49-F238E27FC236}">
                  <a16:creationId xmlns:a16="http://schemas.microsoft.com/office/drawing/2014/main" id="{1F04B65E-1F3A-4F91-B08F-B5D22A107D33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68" name="Google Shape;376;p45">
              <a:extLst>
                <a:ext uri="{FF2B5EF4-FFF2-40B4-BE49-F238E27FC236}">
                  <a16:creationId xmlns:a16="http://schemas.microsoft.com/office/drawing/2014/main" id="{5FC7CB5B-7366-443C-B689-09B07B752069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69" name="Google Shape;377;p45">
              <a:extLst>
                <a:ext uri="{FF2B5EF4-FFF2-40B4-BE49-F238E27FC236}">
                  <a16:creationId xmlns:a16="http://schemas.microsoft.com/office/drawing/2014/main" id="{17BD6AEB-644F-4279-95B0-5F7D9F437DB3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pic>
        <p:nvPicPr>
          <p:cNvPr id="19" name="Grafik 18" descr="Blockchain mit einfarbiger Füllung">
            <a:extLst>
              <a:ext uri="{FF2B5EF4-FFF2-40B4-BE49-F238E27FC236}">
                <a16:creationId xmlns:a16="http://schemas.microsoft.com/office/drawing/2014/main" id="{3CFD8B47-E51C-4B74-8224-B75D09675F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2751" y="1318557"/>
            <a:ext cx="360000" cy="360000"/>
          </a:xfrm>
          <a:prstGeom prst="rect">
            <a:avLst/>
          </a:prstGeom>
        </p:spPr>
      </p:pic>
      <p:pic>
        <p:nvPicPr>
          <p:cNvPr id="21" name="Grafik 20" descr="Stecker mit einfarbiger Füllung">
            <a:extLst>
              <a:ext uri="{FF2B5EF4-FFF2-40B4-BE49-F238E27FC236}">
                <a16:creationId xmlns:a16="http://schemas.microsoft.com/office/drawing/2014/main" id="{70928D57-C6D6-4E29-827A-37D530CA91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63519" y="1320838"/>
            <a:ext cx="360000" cy="360000"/>
          </a:xfrm>
          <a:prstGeom prst="rect">
            <a:avLst/>
          </a:prstGeom>
        </p:spPr>
      </p:pic>
      <p:pic>
        <p:nvPicPr>
          <p:cNvPr id="26" name="Grafik 25" descr="Netzwerk mit einfarbiger Füllung">
            <a:extLst>
              <a:ext uri="{FF2B5EF4-FFF2-40B4-BE49-F238E27FC236}">
                <a16:creationId xmlns:a16="http://schemas.microsoft.com/office/drawing/2014/main" id="{EB89F4FD-9638-4C57-A456-D12BE1FE93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035942" y="3052968"/>
            <a:ext cx="360000" cy="360000"/>
          </a:xfrm>
          <a:prstGeom prst="rect">
            <a:avLst/>
          </a:prstGeom>
        </p:spPr>
      </p:pic>
      <p:pic>
        <p:nvPicPr>
          <p:cNvPr id="29" name="Grafik 28" descr="Uhr mit einfarbiger Füllung">
            <a:extLst>
              <a:ext uri="{FF2B5EF4-FFF2-40B4-BE49-F238E27FC236}">
                <a16:creationId xmlns:a16="http://schemas.microsoft.com/office/drawing/2014/main" id="{4DA81BC3-CAD3-4702-AA4C-EC90497EFE2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219845" y="3050367"/>
            <a:ext cx="360000" cy="360000"/>
          </a:xfrm>
          <a:prstGeom prst="rect">
            <a:avLst/>
          </a:prstGeom>
        </p:spPr>
      </p:pic>
      <p:sp>
        <p:nvSpPr>
          <p:cNvPr id="84" name="Google Shape;368;p45">
            <a:extLst>
              <a:ext uri="{FF2B5EF4-FFF2-40B4-BE49-F238E27FC236}">
                <a16:creationId xmlns:a16="http://schemas.microsoft.com/office/drawing/2014/main" id="{C7AF5E67-9E2F-46CB-ADF8-6664812A2D15}"/>
              </a:ext>
            </a:extLst>
          </p:cNvPr>
          <p:cNvSpPr txBox="1">
            <a:spLocks/>
          </p:cNvSpPr>
          <p:nvPr/>
        </p:nvSpPr>
        <p:spPr>
          <a:xfrm>
            <a:off x="5565189" y="356384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Exo 2"/>
              <a:buNone/>
              <a:defRPr sz="1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de-DE" dirty="0"/>
              <a:t>Voraussagungen</a:t>
            </a:r>
          </a:p>
        </p:txBody>
      </p:sp>
      <p:sp>
        <p:nvSpPr>
          <p:cNvPr id="85" name="Google Shape;360;p45">
            <a:extLst>
              <a:ext uri="{FF2B5EF4-FFF2-40B4-BE49-F238E27FC236}">
                <a16:creationId xmlns:a16="http://schemas.microsoft.com/office/drawing/2014/main" id="{FA064804-B306-42FA-BD06-5B3E3F98BCCB}"/>
              </a:ext>
            </a:extLst>
          </p:cNvPr>
          <p:cNvSpPr txBox="1">
            <a:spLocks/>
          </p:cNvSpPr>
          <p:nvPr/>
        </p:nvSpPr>
        <p:spPr>
          <a:xfrm>
            <a:off x="621125" y="3230367"/>
            <a:ext cx="1492569" cy="968170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Exo 2"/>
              <a:buNone/>
              <a:defRPr sz="1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Exo 2"/>
              <a:buNone/>
              <a:defRPr sz="14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de-DE" dirty="0"/>
              <a:t>Generative </a:t>
            </a:r>
            <a:r>
              <a:rPr lang="de-DE" dirty="0" err="1"/>
              <a:t>Adversarial</a:t>
            </a:r>
            <a:r>
              <a:rPr lang="de-DE" dirty="0"/>
              <a:t> Networks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" grpId="0"/>
      <p:bldP spid="362" grpId="0"/>
      <p:bldP spid="364" grpId="0"/>
      <p:bldP spid="366" grpId="0"/>
      <p:bldP spid="368" grpId="0"/>
      <p:bldP spid="84" grpId="0"/>
      <p:bldP spid="8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845127" y="2635675"/>
            <a:ext cx="7098352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Problematik</a:t>
            </a: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03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6886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38"/>
          <p:cNvCxnSpPr/>
          <p:nvPr/>
        </p:nvCxnSpPr>
        <p:spPr>
          <a:xfrm rot="-5400000" flipH="1">
            <a:off x="4209894" y="1836543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8"/>
          <p:cNvSpPr/>
          <p:nvPr/>
        </p:nvSpPr>
        <p:spPr>
          <a:xfrm>
            <a:off x="2892514" y="2094368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23" name="Google Shape;223;p38"/>
          <p:cNvCxnSpPr/>
          <p:nvPr/>
        </p:nvCxnSpPr>
        <p:spPr>
          <a:xfrm rot="5400000">
            <a:off x="2221364" y="2524493"/>
            <a:ext cx="611100" cy="584700"/>
          </a:xfrm>
          <a:prstGeom prst="bentConnector3">
            <a:avLst>
              <a:gd name="adj1" fmla="val -691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8"/>
          <p:cNvCxnSpPr/>
          <p:nvPr/>
        </p:nvCxnSpPr>
        <p:spPr>
          <a:xfrm>
            <a:off x="6024714" y="2562293"/>
            <a:ext cx="577800" cy="560100"/>
          </a:xfrm>
          <a:prstGeom prst="bentConnector3">
            <a:avLst>
              <a:gd name="adj1" fmla="val 99749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38"/>
          <p:cNvSpPr txBox="1"/>
          <p:nvPr/>
        </p:nvSpPr>
        <p:spPr>
          <a:xfrm>
            <a:off x="3669614" y="2309356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6">
                    <a:lumMod val="50000"/>
                  </a:schemeClr>
                </a:solidFill>
                <a:latin typeface="Exo 2"/>
                <a:ea typeface="Exo 2"/>
                <a:cs typeface="Exo 2"/>
                <a:sym typeface="Exo 2"/>
              </a:rPr>
              <a:t>Problematik</a:t>
            </a:r>
            <a:endParaRPr b="1" dirty="0">
              <a:solidFill>
                <a:schemeClr val="accent6">
                  <a:lumMod val="50000"/>
                </a:schemeClr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8" name="Google Shape;222;p38">
            <a:extLst>
              <a:ext uri="{FF2B5EF4-FFF2-40B4-BE49-F238E27FC236}">
                <a16:creationId xmlns:a16="http://schemas.microsoft.com/office/drawing/2014/main" id="{004A4B80-18B2-42B7-92B2-EF7A1ADD67F4}"/>
              </a:ext>
            </a:extLst>
          </p:cNvPr>
          <p:cNvSpPr/>
          <p:nvPr/>
        </p:nvSpPr>
        <p:spPr>
          <a:xfrm>
            <a:off x="1060614" y="3168031"/>
            <a:ext cx="2627737" cy="1314613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227;p38">
            <a:extLst>
              <a:ext uri="{FF2B5EF4-FFF2-40B4-BE49-F238E27FC236}">
                <a16:creationId xmlns:a16="http://schemas.microsoft.com/office/drawing/2014/main" id="{D09201D8-F663-4F57-902A-D4CDEDCCD9AD}"/>
              </a:ext>
            </a:extLst>
          </p:cNvPr>
          <p:cNvSpPr txBox="1"/>
          <p:nvPr/>
        </p:nvSpPr>
        <p:spPr>
          <a:xfrm>
            <a:off x="1238482" y="3380677"/>
            <a:ext cx="2472559" cy="39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>
                    <a:lumMod val="10000"/>
                  </a:schemeClr>
                </a:solidFill>
                <a:latin typeface="Exo 2" panose="020B0604020202020204" charset="0"/>
              </a:rPr>
              <a:t>Politik</a:t>
            </a:r>
            <a:endParaRPr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" name="Google Shape;228;p38">
            <a:extLst>
              <a:ext uri="{FF2B5EF4-FFF2-40B4-BE49-F238E27FC236}">
                <a16:creationId xmlns:a16="http://schemas.microsoft.com/office/drawing/2014/main" id="{7243B6D8-7115-4CAA-BEBB-551B32E66D1F}"/>
              </a:ext>
            </a:extLst>
          </p:cNvPr>
          <p:cNvSpPr txBox="1"/>
          <p:nvPr/>
        </p:nvSpPr>
        <p:spPr>
          <a:xfrm>
            <a:off x="1237609" y="3686624"/>
            <a:ext cx="2311990" cy="626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Allgemeine Desinformation</a:t>
            </a:r>
          </a:p>
          <a:p>
            <a:pPr marL="171450" indent="-171450"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Deepfake-Kampagne gegen politische Gegner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endParaRPr lang="de-DE" sz="1200" dirty="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3" name="Google Shape;222;p38">
            <a:extLst>
              <a:ext uri="{FF2B5EF4-FFF2-40B4-BE49-F238E27FC236}">
                <a16:creationId xmlns:a16="http://schemas.microsoft.com/office/drawing/2014/main" id="{AB7C4DA2-DC21-421F-9C6C-873EDEAB10FE}"/>
              </a:ext>
            </a:extLst>
          </p:cNvPr>
          <p:cNvSpPr/>
          <p:nvPr/>
        </p:nvSpPr>
        <p:spPr>
          <a:xfrm>
            <a:off x="5359673" y="3176059"/>
            <a:ext cx="2627737" cy="1314613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227;p38">
            <a:extLst>
              <a:ext uri="{FF2B5EF4-FFF2-40B4-BE49-F238E27FC236}">
                <a16:creationId xmlns:a16="http://schemas.microsoft.com/office/drawing/2014/main" id="{85F80DFE-28B5-478C-82EA-8A9E9832B9D3}"/>
              </a:ext>
            </a:extLst>
          </p:cNvPr>
          <p:cNvSpPr txBox="1"/>
          <p:nvPr/>
        </p:nvSpPr>
        <p:spPr>
          <a:xfrm>
            <a:off x="5537541" y="3388705"/>
            <a:ext cx="2472559" cy="39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de-DE" dirty="0">
                <a:solidFill>
                  <a:schemeClr val="accent6">
                    <a:lumMod val="10000"/>
                  </a:schemeClr>
                </a:solidFill>
                <a:latin typeface="Exo 2" panose="020B0604020202020204" charset="0"/>
              </a:rPr>
              <a:t>Kriminelle Handlungen </a:t>
            </a:r>
          </a:p>
        </p:txBody>
      </p:sp>
      <p:sp>
        <p:nvSpPr>
          <p:cNvPr id="35" name="Google Shape;228;p38">
            <a:extLst>
              <a:ext uri="{FF2B5EF4-FFF2-40B4-BE49-F238E27FC236}">
                <a16:creationId xmlns:a16="http://schemas.microsoft.com/office/drawing/2014/main" id="{4B786C01-EC96-4F93-A200-95D7C7402A7C}"/>
              </a:ext>
            </a:extLst>
          </p:cNvPr>
          <p:cNvSpPr txBox="1"/>
          <p:nvPr/>
        </p:nvSpPr>
        <p:spPr>
          <a:xfrm>
            <a:off x="5536668" y="3694652"/>
            <a:ext cx="2311990" cy="626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Pornografie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finanzieller Betrug</a:t>
            </a:r>
            <a:endParaRPr lang="de-DE" sz="1200" dirty="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9" name="Google Shape;222;p38">
            <a:extLst>
              <a:ext uri="{FF2B5EF4-FFF2-40B4-BE49-F238E27FC236}">
                <a16:creationId xmlns:a16="http://schemas.microsoft.com/office/drawing/2014/main" id="{7EE632D5-5C5C-4D27-AEBE-92B1A08CFD34}"/>
              </a:ext>
            </a:extLst>
          </p:cNvPr>
          <p:cNvSpPr/>
          <p:nvPr/>
        </p:nvSpPr>
        <p:spPr>
          <a:xfrm>
            <a:off x="3104159" y="277774"/>
            <a:ext cx="2627737" cy="1314613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227;p38">
            <a:extLst>
              <a:ext uri="{FF2B5EF4-FFF2-40B4-BE49-F238E27FC236}">
                <a16:creationId xmlns:a16="http://schemas.microsoft.com/office/drawing/2014/main" id="{AC653FB8-30B6-493F-9FBB-1975FDFBE62C}"/>
              </a:ext>
            </a:extLst>
          </p:cNvPr>
          <p:cNvSpPr txBox="1"/>
          <p:nvPr/>
        </p:nvSpPr>
        <p:spPr>
          <a:xfrm>
            <a:off x="3282027" y="490420"/>
            <a:ext cx="2472559" cy="39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>
                    <a:lumMod val="10000"/>
                  </a:schemeClr>
                </a:solidFill>
                <a:latin typeface="Exo 2" panose="020B0604020202020204" charset="0"/>
              </a:rPr>
              <a:t>DEEPFAKE-KAMPAGNEN</a:t>
            </a:r>
            <a:endParaRPr lang="de-DE"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1" name="Google Shape;228;p38">
            <a:extLst>
              <a:ext uri="{FF2B5EF4-FFF2-40B4-BE49-F238E27FC236}">
                <a16:creationId xmlns:a16="http://schemas.microsoft.com/office/drawing/2014/main" id="{08ED94E6-BD62-4B06-8B18-3C6B2BB7292F}"/>
              </a:ext>
            </a:extLst>
          </p:cNvPr>
          <p:cNvSpPr txBox="1"/>
          <p:nvPr/>
        </p:nvSpPr>
        <p:spPr>
          <a:xfrm>
            <a:off x="3281154" y="796367"/>
            <a:ext cx="2311990" cy="626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Diskreditierung von Personen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Glaubwürdigkeit </a:t>
            </a:r>
            <a:r>
              <a:rPr lang="de-DE"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von Nachrichten</a:t>
            </a:r>
          </a:p>
        </p:txBody>
      </p:sp>
    </p:spTree>
    <p:extLst>
      <p:ext uri="{BB962C8B-B14F-4D97-AF65-F5344CB8AC3E}">
        <p14:creationId xmlns:p14="http://schemas.microsoft.com/office/powerpoint/2010/main" val="239850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  <p:bldP spid="33" grpId="0" animBg="1"/>
      <p:bldP spid="34" grpId="0"/>
      <p:bldP spid="35" grpId="0"/>
      <p:bldP spid="39" grpId="0" animBg="1"/>
      <p:bldP spid="40" grpId="0"/>
      <p:bldP spid="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845127" y="2635675"/>
            <a:ext cx="7098352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Lösungsansätze</a:t>
            </a: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04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68657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42"/>
          <p:cNvGrpSpPr/>
          <p:nvPr/>
        </p:nvGrpSpPr>
        <p:grpSpPr>
          <a:xfrm>
            <a:off x="3110698" y="1606925"/>
            <a:ext cx="6033300" cy="463800"/>
            <a:chOff x="3110698" y="1606925"/>
            <a:chExt cx="6033300" cy="463800"/>
          </a:xfrm>
        </p:grpSpPr>
        <p:cxnSp>
          <p:nvCxnSpPr>
            <p:cNvPr id="278" name="Google Shape;278;p42"/>
            <p:cNvCxnSpPr/>
            <p:nvPr/>
          </p:nvCxnSpPr>
          <p:spPr>
            <a:xfrm rot="10800000">
              <a:off x="3110698" y="1839575"/>
              <a:ext cx="60333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9" name="Google Shape;279;p42"/>
            <p:cNvSpPr/>
            <p:nvPr/>
          </p:nvSpPr>
          <p:spPr>
            <a:xfrm>
              <a:off x="3317622" y="1606925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0" name="Google Shape;280;p42"/>
          <p:cNvGrpSpPr/>
          <p:nvPr/>
        </p:nvGrpSpPr>
        <p:grpSpPr>
          <a:xfrm>
            <a:off x="4280098" y="2633500"/>
            <a:ext cx="4863900" cy="463800"/>
            <a:chOff x="4280098" y="2633500"/>
            <a:chExt cx="4863900" cy="463800"/>
          </a:xfrm>
        </p:grpSpPr>
        <p:cxnSp>
          <p:nvCxnSpPr>
            <p:cNvPr id="281" name="Google Shape;281;p42"/>
            <p:cNvCxnSpPr/>
            <p:nvPr/>
          </p:nvCxnSpPr>
          <p:spPr>
            <a:xfrm rot="10800000">
              <a:off x="4280098" y="2865400"/>
              <a:ext cx="4863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2" name="Google Shape;282;p42"/>
            <p:cNvSpPr/>
            <p:nvPr/>
          </p:nvSpPr>
          <p:spPr>
            <a:xfrm>
              <a:off x="4491465" y="2633500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3" name="Google Shape;283;p42"/>
          <p:cNvGrpSpPr/>
          <p:nvPr/>
        </p:nvGrpSpPr>
        <p:grpSpPr>
          <a:xfrm>
            <a:off x="5375998" y="3658967"/>
            <a:ext cx="3768000" cy="463800"/>
            <a:chOff x="5375998" y="3658967"/>
            <a:chExt cx="3768000" cy="463800"/>
          </a:xfrm>
        </p:grpSpPr>
        <p:cxnSp>
          <p:nvCxnSpPr>
            <p:cNvPr id="284" name="Google Shape;284;p42"/>
            <p:cNvCxnSpPr/>
            <p:nvPr/>
          </p:nvCxnSpPr>
          <p:spPr>
            <a:xfrm rot="10800000">
              <a:off x="5375998" y="3890867"/>
              <a:ext cx="3768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" name="Google Shape;285;p42"/>
            <p:cNvSpPr/>
            <p:nvPr/>
          </p:nvSpPr>
          <p:spPr>
            <a:xfrm>
              <a:off x="5580342" y="3658967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6" name="Google Shape;286;p4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Lösungen</a:t>
            </a:r>
            <a:endParaRPr dirty="0"/>
          </a:p>
        </p:txBody>
      </p:sp>
      <p:sp>
        <p:nvSpPr>
          <p:cNvPr id="288" name="Google Shape;288;p42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clients last semester</a:t>
            </a:r>
            <a:endParaRPr dirty="0"/>
          </a:p>
        </p:txBody>
      </p:sp>
      <p:sp>
        <p:nvSpPr>
          <p:cNvPr id="289" name="Google Shape;289;p42"/>
          <p:cNvSpPr txBox="1">
            <a:spLocks noGrp="1"/>
          </p:cNvSpPr>
          <p:nvPr>
            <p:ph type="title" idx="3"/>
          </p:nvPr>
        </p:nvSpPr>
        <p:spPr>
          <a:xfrm>
            <a:off x="1724891" y="2475350"/>
            <a:ext cx="233726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200" dirty="0">
                <a:solidFill>
                  <a:schemeClr val="accent1">
                    <a:lumMod val="50000"/>
                  </a:schemeClr>
                </a:solidFill>
              </a:rPr>
              <a:t>Initiativen</a:t>
            </a:r>
            <a:endParaRPr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90" name="Google Shape;290;p42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ongoing projects</a:t>
            </a:r>
            <a:endParaRPr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FFC19EA-0537-4F88-96FC-9D0960314092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de-DE" sz="3200" dirty="0">
                <a:solidFill>
                  <a:schemeClr val="accent6">
                    <a:lumMod val="50000"/>
                  </a:schemeClr>
                </a:solidFill>
              </a:rPr>
              <a:t>Technik</a:t>
            </a:r>
          </a:p>
        </p:txBody>
      </p:sp>
      <p:grpSp>
        <p:nvGrpSpPr>
          <p:cNvPr id="20" name="Google Shape;277;p42">
            <a:extLst>
              <a:ext uri="{FF2B5EF4-FFF2-40B4-BE49-F238E27FC236}">
                <a16:creationId xmlns:a16="http://schemas.microsoft.com/office/drawing/2014/main" id="{845D3C70-12FA-4C6F-BE23-E5E43B512211}"/>
              </a:ext>
            </a:extLst>
          </p:cNvPr>
          <p:cNvGrpSpPr/>
          <p:nvPr/>
        </p:nvGrpSpPr>
        <p:grpSpPr>
          <a:xfrm>
            <a:off x="3110698" y="1606916"/>
            <a:ext cx="6033300" cy="463800"/>
            <a:chOff x="3110698" y="1606925"/>
            <a:chExt cx="6033300" cy="463800"/>
          </a:xfrm>
        </p:grpSpPr>
        <p:cxnSp>
          <p:nvCxnSpPr>
            <p:cNvPr id="21" name="Google Shape;278;p42">
              <a:extLst>
                <a:ext uri="{FF2B5EF4-FFF2-40B4-BE49-F238E27FC236}">
                  <a16:creationId xmlns:a16="http://schemas.microsoft.com/office/drawing/2014/main" id="{7889D990-90A7-472D-A615-B4A2E970BBC3}"/>
                </a:ext>
              </a:extLst>
            </p:cNvPr>
            <p:cNvCxnSpPr/>
            <p:nvPr/>
          </p:nvCxnSpPr>
          <p:spPr>
            <a:xfrm rot="10800000">
              <a:off x="3110698" y="1839575"/>
              <a:ext cx="60333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Google Shape;279;p42">
              <a:extLst>
                <a:ext uri="{FF2B5EF4-FFF2-40B4-BE49-F238E27FC236}">
                  <a16:creationId xmlns:a16="http://schemas.microsoft.com/office/drawing/2014/main" id="{91490A07-73DA-4497-BCE4-65144E008282}"/>
                </a:ext>
              </a:extLst>
            </p:cNvPr>
            <p:cNvSpPr/>
            <p:nvPr/>
          </p:nvSpPr>
          <p:spPr>
            <a:xfrm>
              <a:off x="3317622" y="1606925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" name="Google Shape;280;p42">
            <a:extLst>
              <a:ext uri="{FF2B5EF4-FFF2-40B4-BE49-F238E27FC236}">
                <a16:creationId xmlns:a16="http://schemas.microsoft.com/office/drawing/2014/main" id="{B729ABCE-ECFE-44BD-A1F5-95B8E5B857B3}"/>
              </a:ext>
            </a:extLst>
          </p:cNvPr>
          <p:cNvGrpSpPr/>
          <p:nvPr/>
        </p:nvGrpSpPr>
        <p:grpSpPr>
          <a:xfrm>
            <a:off x="4280098" y="2633491"/>
            <a:ext cx="4863900" cy="463800"/>
            <a:chOff x="4280098" y="2633500"/>
            <a:chExt cx="4863900" cy="463800"/>
          </a:xfrm>
        </p:grpSpPr>
        <p:cxnSp>
          <p:nvCxnSpPr>
            <p:cNvPr id="24" name="Google Shape;281;p42">
              <a:extLst>
                <a:ext uri="{FF2B5EF4-FFF2-40B4-BE49-F238E27FC236}">
                  <a16:creationId xmlns:a16="http://schemas.microsoft.com/office/drawing/2014/main" id="{546FADA9-372C-4659-981B-C6988E6E9852}"/>
                </a:ext>
              </a:extLst>
            </p:cNvPr>
            <p:cNvCxnSpPr/>
            <p:nvPr/>
          </p:nvCxnSpPr>
          <p:spPr>
            <a:xfrm rot="10800000">
              <a:off x="4280098" y="2865400"/>
              <a:ext cx="4863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82;p42">
              <a:extLst>
                <a:ext uri="{FF2B5EF4-FFF2-40B4-BE49-F238E27FC236}">
                  <a16:creationId xmlns:a16="http://schemas.microsoft.com/office/drawing/2014/main" id="{E4FA80A8-7A9B-4732-B408-DAA0671E898B}"/>
                </a:ext>
              </a:extLst>
            </p:cNvPr>
            <p:cNvSpPr/>
            <p:nvPr/>
          </p:nvSpPr>
          <p:spPr>
            <a:xfrm>
              <a:off x="4491465" y="2633500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Titel 3">
            <a:extLst>
              <a:ext uri="{FF2B5EF4-FFF2-40B4-BE49-F238E27FC236}">
                <a16:creationId xmlns:a16="http://schemas.microsoft.com/office/drawing/2014/main" id="{D2DE6B8A-015D-47CF-8C2E-BDFBA064BF03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452255" y="3513625"/>
            <a:ext cx="2696121" cy="754500"/>
          </a:xfrm>
        </p:spPr>
        <p:txBody>
          <a:bodyPr/>
          <a:lstStyle/>
          <a:p>
            <a:r>
              <a:rPr lang="de-DE" sz="3200" dirty="0">
                <a:solidFill>
                  <a:schemeClr val="accent1">
                    <a:lumMod val="50000"/>
                  </a:schemeClr>
                </a:solidFill>
              </a:rPr>
              <a:t>IT-Forensik</a:t>
            </a:r>
          </a:p>
        </p:txBody>
      </p:sp>
    </p:spTree>
    <p:extLst>
      <p:ext uri="{BB962C8B-B14F-4D97-AF65-F5344CB8AC3E}">
        <p14:creationId xmlns:p14="http://schemas.microsoft.com/office/powerpoint/2010/main" val="261764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0"/>
      <p:bldP spid="3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845127" y="2635675"/>
            <a:ext cx="7098352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Fazit</a:t>
            </a: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endParaRPr dirty="0"/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33492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Fazit</a:t>
            </a:r>
            <a:endParaRPr dirty="0"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180885" y="2651058"/>
            <a:ext cx="3925229" cy="1193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Große Herausforderung für die Zukunft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Problematik wird sich noch verschlimmern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Lösungsansätze müssen stärker verfolgt werden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dirty="0">
              <a:solidFill>
                <a:schemeClr val="accent6">
                  <a:lumMod val="50000"/>
                </a:schemeClr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51" name="Google Shape;251;p40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2" name="Google Shape;252;p40"/>
          <p:cNvPicPr preferRelativeResize="0"/>
          <p:nvPr/>
        </p:nvPicPr>
        <p:blipFill rotWithShape="1">
          <a:blip r:embed="rId3">
            <a:alphaModFix/>
          </a:blip>
          <a:srcRect b="18949"/>
          <a:stretch/>
        </p:blipFill>
        <p:spPr>
          <a:xfrm>
            <a:off x="4527100" y="1386700"/>
            <a:ext cx="3182100" cy="32241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662;p56">
            <a:extLst>
              <a:ext uri="{FF2B5EF4-FFF2-40B4-BE49-F238E27FC236}">
                <a16:creationId xmlns:a16="http://schemas.microsoft.com/office/drawing/2014/main" id="{517E0980-F2E4-46EC-B243-FEC21679AF0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3747532" y="3138053"/>
            <a:ext cx="5195700" cy="8637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6"/>
          <p:cNvSpPr txBox="1">
            <a:spLocks noGrp="1"/>
          </p:cNvSpPr>
          <p:nvPr>
            <p:ph type="ctrTitle"/>
          </p:nvPr>
        </p:nvSpPr>
        <p:spPr>
          <a:xfrm flipH="1">
            <a:off x="1974150" y="1662544"/>
            <a:ext cx="5195700" cy="8637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cxnSp>
        <p:nvCxnSpPr>
          <p:cNvPr id="664" name="Google Shape;664;p56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56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Untertitel 2">
            <a:extLst>
              <a:ext uri="{FF2B5EF4-FFF2-40B4-BE49-F238E27FC236}">
                <a16:creationId xmlns:a16="http://schemas.microsoft.com/office/drawing/2014/main" id="{4C41CF2A-E35B-4B5F-AB7E-FF0A5312B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91" y="4140300"/>
            <a:ext cx="3895009" cy="570242"/>
          </a:xfrm>
          <a:solidFill>
            <a:srgbClr val="B0B0B0"/>
          </a:solidFill>
        </p:spPr>
        <p:txBody>
          <a:bodyPr/>
          <a:lstStyle/>
          <a:p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400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400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SECTOR NEWS</a:t>
            </a:r>
            <a:endParaRPr dirty="0"/>
          </a:p>
        </p:txBody>
      </p:sp>
      <p:sp>
        <p:nvSpPr>
          <p:cNvPr id="298" name="Google Shape;298;p43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 dirty="0"/>
          </a:p>
        </p:txBody>
      </p:sp>
      <p:sp>
        <p:nvSpPr>
          <p:cNvPr id="299" name="Google Shape;299;p43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Venus has a beautiful name and is the second planet from the Sun. It’s terribly hot, even hotter than the other planets</a:t>
            </a:r>
            <a:endParaRPr sz="1200" dirty="0"/>
          </a:p>
        </p:txBody>
      </p:sp>
      <p:sp>
        <p:nvSpPr>
          <p:cNvPr id="300" name="Google Shape;300;p43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 dirty="0"/>
          </a:p>
        </p:txBody>
      </p:sp>
      <p:sp>
        <p:nvSpPr>
          <p:cNvPr id="301" name="Google Shape;301;p43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Yes, this is the ringed one. It’s a gas giant, composed mostly of hydrogen and helium. It’s named after the Roman god </a:t>
            </a:r>
            <a:endParaRPr sz="1200"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 dirty="0"/>
          </a:p>
        </p:txBody>
      </p:sp>
      <p:sp>
        <p:nvSpPr>
          <p:cNvPr id="303" name="Google Shape;303;p43"/>
          <p:cNvSpPr txBox="1">
            <a:spLocks noGrp="1"/>
          </p:cNvSpPr>
          <p:nvPr>
            <p:ph type="subTitle" idx="3"/>
          </p:nvPr>
        </p:nvSpPr>
        <p:spPr>
          <a:xfrm>
            <a:off x="3462900" y="1981981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Despite being red, Mars is a cold place, not hot. It’s full of iron oxide dust, which gives the planet its reddish cast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43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43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6" name="Google Shape;306;p43"/>
          <p:cNvGrpSpPr/>
          <p:nvPr/>
        </p:nvGrpSpPr>
        <p:grpSpPr>
          <a:xfrm>
            <a:off x="4249650" y="3516549"/>
            <a:ext cx="644700" cy="644700"/>
            <a:chOff x="4249650" y="3516549"/>
            <a:chExt cx="644700" cy="644700"/>
          </a:xfrm>
        </p:grpSpPr>
        <p:sp>
          <p:nvSpPr>
            <p:cNvPr id="307" name="Google Shape;307;p43"/>
            <p:cNvSpPr/>
            <p:nvPr/>
          </p:nvSpPr>
          <p:spPr>
            <a:xfrm>
              <a:off x="4249650" y="3516549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08" name="Google Shape;308;p43"/>
            <p:cNvGrpSpPr/>
            <p:nvPr/>
          </p:nvGrpSpPr>
          <p:grpSpPr>
            <a:xfrm>
              <a:off x="4406312" y="3674544"/>
              <a:ext cx="331366" cy="328695"/>
              <a:chOff x="-5613150" y="3991275"/>
              <a:chExt cx="294600" cy="292225"/>
            </a:xfrm>
          </p:grpSpPr>
          <p:sp>
            <p:nvSpPr>
              <p:cNvPr id="309" name="Google Shape;309;p43"/>
              <p:cNvSpPr/>
              <p:nvPr/>
            </p:nvSpPr>
            <p:spPr>
              <a:xfrm>
                <a:off x="-5480050" y="4046400"/>
                <a:ext cx="276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568" extrusionOk="0">
                    <a:moveTo>
                      <a:pt x="537" y="1"/>
                    </a:moveTo>
                    <a:lnTo>
                      <a:pt x="1" y="568"/>
                    </a:lnTo>
                    <a:lnTo>
                      <a:pt x="1104" y="568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0" name="Google Shape;310;p43"/>
              <p:cNvSpPr/>
              <p:nvPr/>
            </p:nvSpPr>
            <p:spPr>
              <a:xfrm>
                <a:off x="-5531225" y="4042450"/>
                <a:ext cx="44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26" extrusionOk="0">
                    <a:moveTo>
                      <a:pt x="693" y="1"/>
                    </a:moveTo>
                    <a:lnTo>
                      <a:pt x="0" y="726"/>
                    </a:lnTo>
                    <a:lnTo>
                      <a:pt x="1103" y="726"/>
                    </a:lnTo>
                    <a:lnTo>
                      <a:pt x="17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1" name="Google Shape;311;p43"/>
              <p:cNvSpPr/>
              <p:nvPr/>
            </p:nvSpPr>
            <p:spPr>
              <a:xfrm>
                <a:off x="-5443025" y="4077125"/>
                <a:ext cx="4177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639" extrusionOk="0">
                    <a:moveTo>
                      <a:pt x="694" y="0"/>
                    </a:moveTo>
                    <a:lnTo>
                      <a:pt x="1" y="1638"/>
                    </a:lnTo>
                    <a:lnTo>
                      <a:pt x="1" y="1638"/>
                    </a:lnTo>
                    <a:lnTo>
                      <a:pt x="16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2" name="Google Shape;312;p43"/>
              <p:cNvSpPr/>
              <p:nvPr/>
            </p:nvSpPr>
            <p:spPr>
              <a:xfrm>
                <a:off x="-5487925" y="4077125"/>
                <a:ext cx="43350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175" extrusionOk="0">
                    <a:moveTo>
                      <a:pt x="1" y="0"/>
                    </a:moveTo>
                    <a:lnTo>
                      <a:pt x="852" y="2174"/>
                    </a:lnTo>
                    <a:lnTo>
                      <a:pt x="17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" name="Google Shape;313;p43"/>
              <p:cNvSpPr/>
              <p:nvPr/>
            </p:nvSpPr>
            <p:spPr>
              <a:xfrm>
                <a:off x="-5445375" y="4042450"/>
                <a:ext cx="44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26" extrusionOk="0">
                    <a:moveTo>
                      <a:pt x="0" y="1"/>
                    </a:moveTo>
                    <a:lnTo>
                      <a:pt x="693" y="726"/>
                    </a:lnTo>
                    <a:lnTo>
                      <a:pt x="1764" y="726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" name="Google Shape;314;p43"/>
              <p:cNvSpPr/>
              <p:nvPr/>
            </p:nvSpPr>
            <p:spPr>
              <a:xfrm>
                <a:off x="-5531225" y="4077125"/>
                <a:ext cx="417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639" extrusionOk="0">
                    <a:moveTo>
                      <a:pt x="0" y="0"/>
                    </a:moveTo>
                    <a:lnTo>
                      <a:pt x="1670" y="1638"/>
                    </a:lnTo>
                    <a:lnTo>
                      <a:pt x="9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5" name="Google Shape;315;p43"/>
              <p:cNvSpPr/>
              <p:nvPr/>
            </p:nvSpPr>
            <p:spPr>
              <a:xfrm>
                <a:off x="-5613150" y="4198400"/>
                <a:ext cx="29222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356" extrusionOk="0">
                    <a:moveTo>
                      <a:pt x="1" y="1"/>
                    </a:moveTo>
                    <a:lnTo>
                      <a:pt x="1" y="347"/>
                    </a:lnTo>
                    <a:lnTo>
                      <a:pt x="32" y="347"/>
                    </a:lnTo>
                    <a:cubicBezTo>
                      <a:pt x="32" y="883"/>
                      <a:pt x="505" y="1356"/>
                      <a:pt x="1072" y="1356"/>
                    </a:cubicBezTo>
                    <a:lnTo>
                      <a:pt x="10681" y="1356"/>
                    </a:lnTo>
                    <a:cubicBezTo>
                      <a:pt x="11216" y="1356"/>
                      <a:pt x="11689" y="883"/>
                      <a:pt x="11689" y="347"/>
                    </a:cubicBezTo>
                    <a:lnTo>
                      <a:pt x="116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6" name="Google Shape;316;p43"/>
              <p:cNvSpPr/>
              <p:nvPr/>
            </p:nvSpPr>
            <p:spPr>
              <a:xfrm>
                <a:off x="-5610775" y="3991275"/>
                <a:ext cx="292225" cy="189050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7562" extrusionOk="0">
                    <a:moveTo>
                      <a:pt x="7813" y="1386"/>
                    </a:moveTo>
                    <a:cubicBezTo>
                      <a:pt x="7908" y="1386"/>
                      <a:pt x="8034" y="1418"/>
                      <a:pt x="8065" y="1512"/>
                    </a:cubicBezTo>
                    <a:cubicBezTo>
                      <a:pt x="8128" y="1575"/>
                      <a:pt x="9483" y="2867"/>
                      <a:pt x="9515" y="2993"/>
                    </a:cubicBezTo>
                    <a:cubicBezTo>
                      <a:pt x="9578" y="3088"/>
                      <a:pt x="9578" y="3214"/>
                      <a:pt x="9452" y="3340"/>
                    </a:cubicBezTo>
                    <a:lnTo>
                      <a:pt x="6018" y="6774"/>
                    </a:lnTo>
                    <a:cubicBezTo>
                      <a:pt x="5943" y="6848"/>
                      <a:pt x="5862" y="6880"/>
                      <a:pt x="5783" y="6880"/>
                    </a:cubicBezTo>
                    <a:cubicBezTo>
                      <a:pt x="5696" y="6880"/>
                      <a:pt x="5612" y="6840"/>
                      <a:pt x="5545" y="6774"/>
                    </a:cubicBezTo>
                    <a:lnTo>
                      <a:pt x="2111" y="3340"/>
                    </a:lnTo>
                    <a:cubicBezTo>
                      <a:pt x="2001" y="3230"/>
                      <a:pt x="1987" y="2976"/>
                      <a:pt x="2027" y="2976"/>
                    </a:cubicBezTo>
                    <a:cubicBezTo>
                      <a:pt x="2033" y="2976"/>
                      <a:pt x="2040" y="2981"/>
                      <a:pt x="2048" y="2993"/>
                    </a:cubicBezTo>
                    <a:cubicBezTo>
                      <a:pt x="2048" y="2962"/>
                      <a:pt x="2079" y="2930"/>
                      <a:pt x="2111" y="2867"/>
                    </a:cubicBezTo>
                    <a:lnTo>
                      <a:pt x="3497" y="1512"/>
                    </a:lnTo>
                    <a:cubicBezTo>
                      <a:pt x="3560" y="1418"/>
                      <a:pt x="3655" y="1386"/>
                      <a:pt x="3718" y="1386"/>
                    </a:cubicBezTo>
                    <a:close/>
                    <a:moveTo>
                      <a:pt x="1008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7561"/>
                    </a:lnTo>
                    <a:lnTo>
                      <a:pt x="11689" y="7561"/>
                    </a:lnTo>
                    <a:lnTo>
                      <a:pt x="11689" y="1040"/>
                    </a:lnTo>
                    <a:cubicBezTo>
                      <a:pt x="11657" y="473"/>
                      <a:pt x="11184" y="0"/>
                      <a:pt x="106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7" name="Google Shape;317;p43"/>
              <p:cNvSpPr/>
              <p:nvPr/>
            </p:nvSpPr>
            <p:spPr>
              <a:xfrm>
                <a:off x="-5546975" y="4250400"/>
                <a:ext cx="160700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6428" h="1324" extrusionOk="0">
                    <a:moveTo>
                      <a:pt x="1544" y="0"/>
                    </a:moveTo>
                    <a:lnTo>
                      <a:pt x="1386" y="662"/>
                    </a:lnTo>
                    <a:lnTo>
                      <a:pt x="473" y="662"/>
                    </a:lnTo>
                    <a:cubicBezTo>
                      <a:pt x="32" y="662"/>
                      <a:pt x="0" y="1323"/>
                      <a:pt x="473" y="1323"/>
                    </a:cubicBezTo>
                    <a:lnTo>
                      <a:pt x="5955" y="1323"/>
                    </a:lnTo>
                    <a:cubicBezTo>
                      <a:pt x="6427" y="1323"/>
                      <a:pt x="6427" y="662"/>
                      <a:pt x="5986" y="662"/>
                    </a:cubicBezTo>
                    <a:lnTo>
                      <a:pt x="5072" y="662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18" name="Google Shape;318;p43"/>
          <p:cNvGrpSpPr/>
          <p:nvPr/>
        </p:nvGrpSpPr>
        <p:grpSpPr>
          <a:xfrm>
            <a:off x="1576050" y="1853650"/>
            <a:ext cx="644700" cy="644700"/>
            <a:chOff x="1576050" y="1853650"/>
            <a:chExt cx="644700" cy="644700"/>
          </a:xfrm>
        </p:grpSpPr>
        <p:sp>
          <p:nvSpPr>
            <p:cNvPr id="319" name="Google Shape;319;p43"/>
            <p:cNvSpPr/>
            <p:nvPr/>
          </p:nvSpPr>
          <p:spPr>
            <a:xfrm>
              <a:off x="1576050" y="1853650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20" name="Google Shape;320;p43"/>
            <p:cNvGrpSpPr/>
            <p:nvPr/>
          </p:nvGrpSpPr>
          <p:grpSpPr>
            <a:xfrm>
              <a:off x="1733606" y="2012194"/>
              <a:ext cx="329595" cy="327598"/>
              <a:chOff x="-6689825" y="3992050"/>
              <a:chExt cx="293025" cy="291250"/>
            </a:xfrm>
          </p:grpSpPr>
          <p:sp>
            <p:nvSpPr>
              <p:cNvPr id="321" name="Google Shape;321;p43"/>
              <p:cNvSpPr/>
              <p:nvPr/>
            </p:nvSpPr>
            <p:spPr>
              <a:xfrm>
                <a:off x="-6547275" y="3992050"/>
                <a:ext cx="3075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616" extrusionOk="0">
                    <a:moveTo>
                      <a:pt x="1229" y="1"/>
                    </a:moveTo>
                    <a:cubicBezTo>
                      <a:pt x="757" y="379"/>
                      <a:pt x="284" y="1355"/>
                      <a:pt x="1" y="2616"/>
                    </a:cubicBezTo>
                    <a:lnTo>
                      <a:pt x="1229" y="2616"/>
                    </a:ln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2" name="Google Shape;322;p43"/>
              <p:cNvSpPr/>
              <p:nvPr/>
            </p:nvSpPr>
            <p:spPr>
              <a:xfrm>
                <a:off x="-6547275" y="4143275"/>
                <a:ext cx="307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584" extrusionOk="0">
                    <a:moveTo>
                      <a:pt x="1" y="1"/>
                    </a:moveTo>
                    <a:cubicBezTo>
                      <a:pt x="284" y="1261"/>
                      <a:pt x="757" y="2237"/>
                      <a:pt x="1229" y="2584"/>
                    </a:cubicBez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3" name="Google Shape;323;p43"/>
              <p:cNvSpPr/>
              <p:nvPr/>
            </p:nvSpPr>
            <p:spPr>
              <a:xfrm>
                <a:off x="-6551200" y="4073975"/>
                <a:ext cx="34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048" extrusionOk="0">
                    <a:moveTo>
                      <a:pt x="63" y="0"/>
                    </a:moveTo>
                    <a:cubicBezTo>
                      <a:pt x="0" y="725"/>
                      <a:pt x="0" y="1355"/>
                      <a:pt x="63" y="2048"/>
                    </a:cubicBezTo>
                    <a:lnTo>
                      <a:pt x="1386" y="2048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4" name="Google Shape;324;p43"/>
              <p:cNvSpPr/>
              <p:nvPr/>
            </p:nvSpPr>
            <p:spPr>
              <a:xfrm>
                <a:off x="-6475600" y="3994425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1" y="0"/>
                    </a:moveTo>
                    <a:cubicBezTo>
                      <a:pt x="442" y="630"/>
                      <a:pt x="757" y="1512"/>
                      <a:pt x="946" y="2521"/>
                    </a:cubicBezTo>
                    <a:lnTo>
                      <a:pt x="2805" y="2521"/>
                    </a:lnTo>
                    <a:cubicBezTo>
                      <a:pt x="2301" y="1292"/>
                      <a:pt x="1261" y="347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5" name="Google Shape;325;p43"/>
              <p:cNvSpPr/>
              <p:nvPr/>
            </p:nvSpPr>
            <p:spPr>
              <a:xfrm>
                <a:off x="-6449600" y="4073975"/>
                <a:ext cx="528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048" extrusionOk="0">
                    <a:moveTo>
                      <a:pt x="0" y="0"/>
                    </a:moveTo>
                    <a:cubicBezTo>
                      <a:pt x="63" y="725"/>
                      <a:pt x="63" y="1355"/>
                      <a:pt x="0" y="2048"/>
                    </a:cubicBezTo>
                    <a:lnTo>
                      <a:pt x="1954" y="2048"/>
                    </a:lnTo>
                    <a:cubicBezTo>
                      <a:pt x="2048" y="1733"/>
                      <a:pt x="2080" y="1386"/>
                      <a:pt x="2080" y="1040"/>
                    </a:cubicBezTo>
                    <a:cubicBezTo>
                      <a:pt x="2111" y="662"/>
                      <a:pt x="2048" y="347"/>
                      <a:pt x="19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6" name="Google Shape;326;p43"/>
              <p:cNvSpPr/>
              <p:nvPr/>
            </p:nvSpPr>
            <p:spPr>
              <a:xfrm>
                <a:off x="-6500000" y="3992050"/>
                <a:ext cx="307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229" y="2616"/>
                    </a:lnTo>
                    <a:cubicBezTo>
                      <a:pt x="977" y="1355"/>
                      <a:pt x="473" y="379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7" name="Google Shape;327;p43"/>
              <p:cNvSpPr/>
              <p:nvPr/>
            </p:nvSpPr>
            <p:spPr>
              <a:xfrm>
                <a:off x="-6500000" y="4143275"/>
                <a:ext cx="307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584" extrusionOk="0">
                    <a:moveTo>
                      <a:pt x="0" y="1"/>
                    </a:moveTo>
                    <a:lnTo>
                      <a:pt x="0" y="2584"/>
                    </a:lnTo>
                    <a:cubicBezTo>
                      <a:pt x="473" y="2237"/>
                      <a:pt x="945" y="1261"/>
                      <a:pt x="12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8" name="Google Shape;328;p43"/>
              <p:cNvSpPr/>
              <p:nvPr/>
            </p:nvSpPr>
            <p:spPr>
              <a:xfrm>
                <a:off x="-6689825" y="4141700"/>
                <a:ext cx="1496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5664" extrusionOk="0">
                    <a:moveTo>
                      <a:pt x="3182" y="1"/>
                    </a:moveTo>
                    <a:cubicBezTo>
                      <a:pt x="3371" y="442"/>
                      <a:pt x="3623" y="851"/>
                      <a:pt x="3938" y="1198"/>
                    </a:cubicBezTo>
                    <a:lnTo>
                      <a:pt x="3088" y="2017"/>
                    </a:lnTo>
                    <a:cubicBezTo>
                      <a:pt x="2946" y="1946"/>
                      <a:pt x="2791" y="1911"/>
                      <a:pt x="2638" y="1911"/>
                    </a:cubicBezTo>
                    <a:cubicBezTo>
                      <a:pt x="2382" y="1911"/>
                      <a:pt x="2131" y="2009"/>
                      <a:pt x="1954" y="2206"/>
                    </a:cubicBezTo>
                    <a:lnTo>
                      <a:pt x="378" y="3907"/>
                    </a:lnTo>
                    <a:cubicBezTo>
                      <a:pt x="0" y="4317"/>
                      <a:pt x="0" y="4978"/>
                      <a:pt x="378" y="5356"/>
                    </a:cubicBezTo>
                    <a:cubicBezTo>
                      <a:pt x="583" y="5561"/>
                      <a:pt x="851" y="5664"/>
                      <a:pt x="1115" y="5664"/>
                    </a:cubicBezTo>
                    <a:cubicBezTo>
                      <a:pt x="1379" y="5664"/>
                      <a:pt x="1639" y="5561"/>
                      <a:pt x="1828" y="5356"/>
                    </a:cubicBezTo>
                    <a:lnTo>
                      <a:pt x="3403" y="3687"/>
                    </a:lnTo>
                    <a:cubicBezTo>
                      <a:pt x="3718" y="3372"/>
                      <a:pt x="3781" y="2899"/>
                      <a:pt x="3623" y="2521"/>
                    </a:cubicBezTo>
                    <a:lnTo>
                      <a:pt x="4443" y="1702"/>
                    </a:lnTo>
                    <a:cubicBezTo>
                      <a:pt x="4821" y="2111"/>
                      <a:pt x="5388" y="2426"/>
                      <a:pt x="5986" y="2584"/>
                    </a:cubicBezTo>
                    <a:cubicBezTo>
                      <a:pt x="5545" y="1954"/>
                      <a:pt x="5230" y="1040"/>
                      <a:pt x="5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9" name="Google Shape;329;p43"/>
              <p:cNvSpPr/>
              <p:nvPr/>
            </p:nvSpPr>
            <p:spPr>
              <a:xfrm>
                <a:off x="-6475600" y="4141700"/>
                <a:ext cx="70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84" extrusionOk="0">
                    <a:moveTo>
                      <a:pt x="946" y="1"/>
                    </a:moveTo>
                    <a:cubicBezTo>
                      <a:pt x="757" y="1040"/>
                      <a:pt x="442" y="1954"/>
                      <a:pt x="1" y="2584"/>
                    </a:cubicBezTo>
                    <a:cubicBezTo>
                      <a:pt x="1261" y="2174"/>
                      <a:pt x="2301" y="1229"/>
                      <a:pt x="28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0" name="Google Shape;330;p43"/>
              <p:cNvSpPr/>
              <p:nvPr/>
            </p:nvSpPr>
            <p:spPr>
              <a:xfrm>
                <a:off x="-6618950" y="4073975"/>
                <a:ext cx="520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48" extrusionOk="0">
                    <a:moveTo>
                      <a:pt x="95" y="0"/>
                    </a:moveTo>
                    <a:cubicBezTo>
                      <a:pt x="32" y="315"/>
                      <a:pt x="1" y="662"/>
                      <a:pt x="1" y="1040"/>
                    </a:cubicBezTo>
                    <a:cubicBezTo>
                      <a:pt x="1" y="1386"/>
                      <a:pt x="32" y="1733"/>
                      <a:pt x="95" y="2048"/>
                    </a:cubicBezTo>
                    <a:lnTo>
                      <a:pt x="2080" y="2048"/>
                    </a:lnTo>
                    <a:cubicBezTo>
                      <a:pt x="1986" y="1355"/>
                      <a:pt x="1986" y="725"/>
                      <a:pt x="20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1" name="Google Shape;331;p43"/>
              <p:cNvSpPr/>
              <p:nvPr/>
            </p:nvSpPr>
            <p:spPr>
              <a:xfrm>
                <a:off x="-6610275" y="3992850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2804" y="0"/>
                    </a:moveTo>
                    <a:lnTo>
                      <a:pt x="2804" y="0"/>
                    </a:lnTo>
                    <a:cubicBezTo>
                      <a:pt x="1544" y="410"/>
                      <a:pt x="504" y="1355"/>
                      <a:pt x="0" y="2521"/>
                    </a:cubicBezTo>
                    <a:lnTo>
                      <a:pt x="1859" y="2521"/>
                    </a:lnTo>
                    <a:cubicBezTo>
                      <a:pt x="2017" y="1575"/>
                      <a:pt x="2363" y="693"/>
                      <a:pt x="28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2" name="Google Shape;332;p43"/>
              <p:cNvSpPr/>
              <p:nvPr/>
            </p:nvSpPr>
            <p:spPr>
              <a:xfrm>
                <a:off x="-6500000" y="4073975"/>
                <a:ext cx="354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048" extrusionOk="0">
                    <a:moveTo>
                      <a:pt x="0" y="0"/>
                    </a:moveTo>
                    <a:lnTo>
                      <a:pt x="0" y="2048"/>
                    </a:lnTo>
                    <a:lnTo>
                      <a:pt x="1292" y="2048"/>
                    </a:lnTo>
                    <a:cubicBezTo>
                      <a:pt x="1418" y="1355"/>
                      <a:pt x="1418" y="725"/>
                      <a:pt x="12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33" name="Google Shape;333;p43"/>
          <p:cNvGrpSpPr/>
          <p:nvPr/>
        </p:nvGrpSpPr>
        <p:grpSpPr>
          <a:xfrm>
            <a:off x="6923250" y="1855160"/>
            <a:ext cx="644700" cy="644700"/>
            <a:chOff x="6923250" y="1855160"/>
            <a:chExt cx="644700" cy="644700"/>
          </a:xfrm>
        </p:grpSpPr>
        <p:sp>
          <p:nvSpPr>
            <p:cNvPr id="334" name="Google Shape;334;p43"/>
            <p:cNvSpPr/>
            <p:nvPr/>
          </p:nvSpPr>
          <p:spPr>
            <a:xfrm>
              <a:off x="6923250" y="1855160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35" name="Google Shape;335;p43"/>
            <p:cNvGrpSpPr/>
            <p:nvPr/>
          </p:nvGrpSpPr>
          <p:grpSpPr>
            <a:xfrm>
              <a:off x="7080796" y="2013156"/>
              <a:ext cx="330494" cy="328723"/>
              <a:chOff x="-3031325" y="3597450"/>
              <a:chExt cx="293825" cy="292250"/>
            </a:xfrm>
          </p:grpSpPr>
          <p:sp>
            <p:nvSpPr>
              <p:cNvPr id="336" name="Google Shape;336;p43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7" name="Google Shape;337;p43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8" name="Google Shape;338;p43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9" name="Google Shape;339;p43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147731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Inhalts-verzeichnis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2" name="Google Shape;172;p35">
            <a:hlinkClick r:id="rId3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5802524" y="289370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03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3" name="Google Shape;173;p35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5802524" y="3840261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04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4" name="Google Shape;174;p35"/>
          <p:cNvSpPr txBox="1">
            <a:spLocks noGrp="1"/>
          </p:cNvSpPr>
          <p:nvPr>
            <p:ph type="ctrTitle" idx="9"/>
          </p:nvPr>
        </p:nvSpPr>
        <p:spPr>
          <a:xfrm>
            <a:off x="-395504" y="539619"/>
            <a:ext cx="2516996" cy="4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Entstehung </a:t>
            </a:r>
            <a:br>
              <a:rPr lang="de-DE" dirty="0"/>
            </a:br>
            <a:r>
              <a:rPr lang="de-DE" dirty="0"/>
              <a:t>von Deepfakes</a:t>
            </a:r>
          </a:p>
        </p:txBody>
      </p:sp>
      <p:sp>
        <p:nvSpPr>
          <p:cNvPr id="175" name="Google Shape;175;p35"/>
          <p:cNvSpPr txBox="1">
            <a:spLocks noGrp="1"/>
          </p:cNvSpPr>
          <p:nvPr>
            <p:ph type="subTitle" idx="13"/>
          </p:nvPr>
        </p:nvSpPr>
        <p:spPr>
          <a:xfrm>
            <a:off x="146893" y="832020"/>
            <a:ext cx="1974599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Künstliche Intelligenz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Fake News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Deepfakes</a:t>
            </a:r>
          </a:p>
        </p:txBody>
      </p:sp>
      <p:sp>
        <p:nvSpPr>
          <p:cNvPr id="176" name="Google Shape;176;p35"/>
          <p:cNvSpPr txBox="1">
            <a:spLocks noGrp="1"/>
          </p:cNvSpPr>
          <p:nvPr>
            <p:ph type="ctrTitle" idx="14"/>
          </p:nvPr>
        </p:nvSpPr>
        <p:spPr>
          <a:xfrm>
            <a:off x="147191" y="1562702"/>
            <a:ext cx="1974300" cy="4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de-DE" dirty="0"/>
              <a:t>Technik</a:t>
            </a:r>
            <a:endParaRPr dirty="0"/>
          </a:p>
        </p:txBody>
      </p:sp>
      <p:sp>
        <p:nvSpPr>
          <p:cNvPr id="177" name="Google Shape;177;p35"/>
          <p:cNvSpPr txBox="1">
            <a:spLocks noGrp="1"/>
          </p:cNvSpPr>
          <p:nvPr>
            <p:ph type="subTitle" idx="15"/>
          </p:nvPr>
        </p:nvSpPr>
        <p:spPr>
          <a:xfrm>
            <a:off x="-56219" y="1851750"/>
            <a:ext cx="217771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Deepfakes oder Cheapfakes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Erstellung von Deepfakes</a:t>
            </a:r>
            <a:endParaRPr dirty="0"/>
          </a:p>
        </p:txBody>
      </p:sp>
      <p:sp>
        <p:nvSpPr>
          <p:cNvPr id="180" name="Google Shape;180;p35"/>
          <p:cNvSpPr txBox="1">
            <a:spLocks noGrp="1"/>
          </p:cNvSpPr>
          <p:nvPr>
            <p:ph type="ctrTitle" idx="18"/>
          </p:nvPr>
        </p:nvSpPr>
        <p:spPr>
          <a:xfrm>
            <a:off x="6785473" y="2839474"/>
            <a:ext cx="1974300" cy="4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Problematik</a:t>
            </a:r>
            <a:endParaRPr dirty="0"/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19"/>
          </p:nvPr>
        </p:nvSpPr>
        <p:spPr>
          <a:xfrm>
            <a:off x="6789690" y="4144910"/>
            <a:ext cx="1674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de-DE" dirty="0"/>
              <a:t>Technik</a:t>
            </a:r>
          </a:p>
          <a:p>
            <a:pPr marL="0" lvl="0" indent="0"/>
            <a:r>
              <a:rPr lang="de-DE" dirty="0"/>
              <a:t>Initiativen</a:t>
            </a:r>
          </a:p>
          <a:p>
            <a:pPr marL="0" lvl="0" indent="0"/>
            <a:r>
              <a:rPr lang="de-DE" dirty="0"/>
              <a:t>IT-Forensik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35"/>
          <p:cNvSpPr txBox="1">
            <a:spLocks noGrp="1"/>
          </p:cNvSpPr>
          <p:nvPr>
            <p:ph type="ctrTitle" idx="20"/>
          </p:nvPr>
        </p:nvSpPr>
        <p:spPr>
          <a:xfrm>
            <a:off x="6785473" y="3855027"/>
            <a:ext cx="1974300" cy="4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Lösungsansätze</a:t>
            </a:r>
            <a:endParaRPr dirty="0"/>
          </a:p>
        </p:txBody>
      </p:sp>
      <p:sp>
        <p:nvSpPr>
          <p:cNvPr id="183" name="Google Shape;183;p35"/>
          <p:cNvSpPr txBox="1">
            <a:spLocks noGrp="1"/>
          </p:cNvSpPr>
          <p:nvPr>
            <p:ph type="subTitle" idx="21"/>
          </p:nvPr>
        </p:nvSpPr>
        <p:spPr>
          <a:xfrm>
            <a:off x="6789690" y="3120261"/>
            <a:ext cx="1674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de-DE" dirty="0"/>
              <a:t>Deepfake-Kampagnen</a:t>
            </a:r>
          </a:p>
          <a:p>
            <a:pPr marL="0" lvl="0" indent="0"/>
            <a:r>
              <a:rPr lang="de-DE" dirty="0"/>
              <a:t>Politik</a:t>
            </a:r>
          </a:p>
          <a:p>
            <a:pPr marL="0" lvl="0" indent="0"/>
            <a:r>
              <a:rPr lang="de-DE" dirty="0"/>
              <a:t>Kriminelle Handlungen </a:t>
            </a:r>
          </a:p>
        </p:txBody>
      </p:sp>
      <p:sp>
        <p:nvSpPr>
          <p:cNvPr id="47" name="Google Shape;170;p35">
            <a:hlinkClick r:id="rId4" action="ppaction://hlinksldjump"/>
            <a:extLst>
              <a:ext uri="{FF2B5EF4-FFF2-40B4-BE49-F238E27FC236}">
                <a16:creationId xmlns:a16="http://schemas.microsoft.com/office/drawing/2014/main" id="{851F1EC5-443F-41BE-8A21-0A5D96B91988}"/>
              </a:ext>
            </a:extLst>
          </p:cNvPr>
          <p:cNvSpPr txBox="1">
            <a:spLocks/>
          </p:cNvSpPr>
          <p:nvPr/>
        </p:nvSpPr>
        <p:spPr>
          <a:xfrm>
            <a:off x="2210341" y="1640992"/>
            <a:ext cx="813931" cy="421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02</a:t>
            </a:r>
          </a:p>
        </p:txBody>
      </p:sp>
      <p:sp>
        <p:nvSpPr>
          <p:cNvPr id="54" name="Google Shape;170;p35">
            <a:hlinkClick r:id="rId4" action="ppaction://hlinksldjump"/>
            <a:extLst>
              <a:ext uri="{FF2B5EF4-FFF2-40B4-BE49-F238E27FC236}">
                <a16:creationId xmlns:a16="http://schemas.microsoft.com/office/drawing/2014/main" id="{EEAD1777-4816-4C17-958C-721B7B331BBF}"/>
              </a:ext>
            </a:extLst>
          </p:cNvPr>
          <p:cNvSpPr txBox="1">
            <a:spLocks/>
          </p:cNvSpPr>
          <p:nvPr/>
        </p:nvSpPr>
        <p:spPr>
          <a:xfrm>
            <a:off x="2210340" y="463191"/>
            <a:ext cx="813931" cy="421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  <p:bldP spid="176" grpId="0"/>
      <p:bldP spid="180" grpId="0"/>
      <p:bldP spid="18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A TABLE</a:t>
            </a:r>
            <a:endParaRPr dirty="0"/>
          </a:p>
        </p:txBody>
      </p:sp>
      <p:sp>
        <p:nvSpPr>
          <p:cNvPr id="425" name="Google Shape;425;p47"/>
          <p:cNvSpPr/>
          <p:nvPr/>
        </p:nvSpPr>
        <p:spPr>
          <a:xfrm>
            <a:off x="1508225" y="1359425"/>
            <a:ext cx="6019500" cy="2778300"/>
          </a:xfrm>
          <a:prstGeom prst="snip2DiagRect">
            <a:avLst>
              <a:gd name="adj1" fmla="val 18257"/>
              <a:gd name="adj2" fmla="val 0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426" name="Google Shape;426;p47"/>
          <p:cNvGraphicFramePr/>
          <p:nvPr/>
        </p:nvGraphicFramePr>
        <p:xfrm>
          <a:off x="1618875" y="1343925"/>
          <a:ext cx="5906250" cy="2793800"/>
        </p:xfrm>
        <a:graphic>
          <a:graphicData uri="http://schemas.openxmlformats.org/drawingml/2006/table">
            <a:tbl>
              <a:tblPr>
                <a:noFill/>
                <a:tableStyleId>{049EF9A8-809B-4410-9583-15F81704D01A}</a:tableStyleId>
              </a:tblPr>
              <a:tblGrid>
                <a:gridCol w="118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1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1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1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ISSUE 1</a:t>
                      </a:r>
                      <a:endParaRPr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ISSUE 2</a:t>
                      </a:r>
                      <a:endParaRPr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ISSUE 3</a:t>
                      </a:r>
                      <a:endParaRPr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ISSUE 4</a:t>
                      </a:r>
                      <a:endParaRPr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VENUS</a:t>
                      </a:r>
                      <a:endParaRPr sz="1200"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12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32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23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45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MERCURY</a:t>
                      </a:r>
                      <a:endParaRPr sz="1200"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67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23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45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65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MARS</a:t>
                      </a:r>
                      <a:endParaRPr sz="1200" b="1" dirty="0">
                        <a:solidFill>
                          <a:srgbClr val="FFFFFF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67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49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78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34</a:t>
                      </a:r>
                      <a:endParaRPr sz="1200" dirty="0">
                        <a:solidFill>
                          <a:srgbClr val="FFFFFF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27" name="Google Shape;427;p47"/>
          <p:cNvCxnSpPr/>
          <p:nvPr/>
        </p:nvCxnSpPr>
        <p:spPr>
          <a:xfrm rot="10800000">
            <a:off x="-6750" y="2740825"/>
            <a:ext cx="2062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7"/>
          <p:cNvCxnSpPr/>
          <p:nvPr/>
        </p:nvCxnSpPr>
        <p:spPr>
          <a:xfrm rot="10800000">
            <a:off x="-6750" y="3439275"/>
            <a:ext cx="2062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47"/>
          <p:cNvCxnSpPr/>
          <p:nvPr/>
        </p:nvCxnSpPr>
        <p:spPr>
          <a:xfrm>
            <a:off x="1508225" y="2740825"/>
            <a:ext cx="5769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0" name="Google Shape;430;p47"/>
          <p:cNvCxnSpPr/>
          <p:nvPr/>
        </p:nvCxnSpPr>
        <p:spPr>
          <a:xfrm>
            <a:off x="1508225" y="3439275"/>
            <a:ext cx="57690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8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6" name="Google Shape;436;p48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 dirty="0"/>
          </a:p>
        </p:txBody>
      </p:sp>
      <p:sp>
        <p:nvSpPr>
          <p:cNvPr id="437" name="Google Shape;437;p48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438" name="Google Shape;438;p48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 dirty="0"/>
          </a:p>
        </p:txBody>
      </p:sp>
      <p:cxnSp>
        <p:nvCxnSpPr>
          <p:cNvPr id="439" name="Google Shape;439;p48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0" name="Google Shape;440;p4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41" name="Google Shape;441;p48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48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 dirty="0"/>
          </a:p>
        </p:txBody>
      </p:sp>
      <p:sp>
        <p:nvSpPr>
          <p:cNvPr id="451" name="Google Shape;451;p49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MINA HAWKINS</a:t>
            </a:r>
            <a:endParaRPr dirty="0"/>
          </a:p>
        </p:txBody>
      </p:sp>
      <p:sp>
        <p:nvSpPr>
          <p:cNvPr id="452" name="Google Shape;452;p49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 and the fourth-largest</a:t>
            </a:r>
            <a:endParaRPr dirty="0"/>
          </a:p>
        </p:txBody>
      </p:sp>
      <p:sp>
        <p:nvSpPr>
          <p:cNvPr id="453" name="Google Shape;453;p49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 RUIZ</a:t>
            </a:r>
            <a:endParaRPr dirty="0"/>
          </a:p>
        </p:txBody>
      </p:sp>
      <p:sp>
        <p:nvSpPr>
          <p:cNvPr id="454" name="Google Shape;454;p49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JONATHAN DOE</a:t>
            </a:r>
            <a:endParaRPr dirty="0"/>
          </a:p>
        </p:txBody>
      </p:sp>
      <p:sp>
        <p:nvSpPr>
          <p:cNvPr id="455" name="Google Shape;455;p49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 dirty="0"/>
          </a:p>
        </p:txBody>
      </p:sp>
      <p:sp>
        <p:nvSpPr>
          <p:cNvPr id="456" name="Google Shape;456;p49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SMITH</a:t>
            </a:r>
            <a:endParaRPr dirty="0"/>
          </a:p>
        </p:txBody>
      </p:sp>
      <p:sp>
        <p:nvSpPr>
          <p:cNvPr id="457" name="Google Shape;457;p49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place, not hot. It’s full of iron oxide dust</a:t>
            </a:r>
            <a:endParaRPr dirty="0"/>
          </a:p>
        </p:txBody>
      </p:sp>
      <p:sp>
        <p:nvSpPr>
          <p:cNvPr id="458" name="Google Shape;458;p49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 dirty="0"/>
          </a:p>
        </p:txBody>
      </p:sp>
      <p:pic>
        <p:nvPicPr>
          <p:cNvPr id="459" name="Google Shape;459;p49"/>
          <p:cNvPicPr preferRelativeResize="0"/>
          <p:nvPr/>
        </p:nvPicPr>
        <p:blipFill rotWithShape="1">
          <a:blip r:embed="rId3">
            <a:alphaModFix/>
          </a:blip>
          <a:srcRect l="19063" r="19063" b="42941"/>
          <a:stretch/>
        </p:blipFill>
        <p:spPr>
          <a:xfrm>
            <a:off x="746200" y="2897575"/>
            <a:ext cx="1255200" cy="1710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  <p:pic>
        <p:nvPicPr>
          <p:cNvPr id="460" name="Google Shape;460;p49"/>
          <p:cNvPicPr preferRelativeResize="0"/>
          <p:nvPr/>
        </p:nvPicPr>
        <p:blipFill rotWithShape="1">
          <a:blip r:embed="rId4">
            <a:alphaModFix/>
          </a:blip>
          <a:srcRect l="23591" r="40874" b="34413"/>
          <a:stretch/>
        </p:blipFill>
        <p:spPr>
          <a:xfrm>
            <a:off x="7142600" y="2897575"/>
            <a:ext cx="1255200" cy="1710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  <p:pic>
        <p:nvPicPr>
          <p:cNvPr id="461" name="Google Shape;461;p49"/>
          <p:cNvPicPr preferRelativeResize="0"/>
          <p:nvPr/>
        </p:nvPicPr>
        <p:blipFill rotWithShape="1">
          <a:blip r:embed="rId5">
            <a:alphaModFix/>
          </a:blip>
          <a:srcRect l="26195" t="7017" r="20442" b="44453"/>
          <a:stretch/>
        </p:blipFill>
        <p:spPr>
          <a:xfrm>
            <a:off x="7142600" y="977800"/>
            <a:ext cx="1255200" cy="1710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  <p:pic>
        <p:nvPicPr>
          <p:cNvPr id="462" name="Google Shape;462;p49"/>
          <p:cNvPicPr preferRelativeResize="0"/>
          <p:nvPr/>
        </p:nvPicPr>
        <p:blipFill rotWithShape="1">
          <a:blip r:embed="rId6">
            <a:alphaModFix/>
          </a:blip>
          <a:srcRect l="35153" r="27877" b="40134"/>
          <a:stretch/>
        </p:blipFill>
        <p:spPr>
          <a:xfrm>
            <a:off x="746200" y="977800"/>
            <a:ext cx="1255200" cy="17100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  <p:cxnSp>
        <p:nvCxnSpPr>
          <p:cNvPr id="463" name="Google Shape;463;p49"/>
          <p:cNvCxnSpPr/>
          <p:nvPr/>
        </p:nvCxnSpPr>
        <p:spPr>
          <a:xfrm>
            <a:off x="2232425" y="0"/>
            <a:ext cx="0" cy="1062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49"/>
          <p:cNvCxnSpPr/>
          <p:nvPr/>
        </p:nvCxnSpPr>
        <p:spPr>
          <a:xfrm>
            <a:off x="6916600" y="4522975"/>
            <a:ext cx="0" cy="620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50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0" name="Google Shape;470;p50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50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" name="Google Shape;472;p50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AWESOME WORDS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845127" y="2635675"/>
            <a:ext cx="7098352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Entstehung von Deepfakes</a:t>
            </a: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8186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75336CF3-D136-45B5-8BE9-41B0C2D2049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70068" y="106226"/>
            <a:ext cx="3867300" cy="5948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Künstliche Intelligenz</a:t>
            </a:r>
            <a:endParaRPr dirty="0"/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16989061-E732-4C4C-BE59-2057F213C5F0}"/>
              </a:ext>
            </a:extLst>
          </p:cNvPr>
          <p:cNvSpPr/>
          <p:nvPr/>
        </p:nvSpPr>
        <p:spPr>
          <a:xfrm>
            <a:off x="1529195" y="1101436"/>
            <a:ext cx="6367896" cy="3567546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909B192F-705F-4FEC-88E5-EB11D89E7051}"/>
              </a:ext>
            </a:extLst>
          </p:cNvPr>
          <p:cNvSpPr/>
          <p:nvPr/>
        </p:nvSpPr>
        <p:spPr>
          <a:xfrm>
            <a:off x="1908890" y="1537713"/>
            <a:ext cx="3754565" cy="2694992"/>
          </a:xfrm>
          <a:prstGeom prst="roundRect">
            <a:avLst/>
          </a:prstGeom>
          <a:solidFill>
            <a:schemeClr val="accent1">
              <a:lumMod val="9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4F7E200A-C102-4DF0-BAB1-63A6406A2625}"/>
              </a:ext>
            </a:extLst>
          </p:cNvPr>
          <p:cNvSpPr/>
          <p:nvPr/>
        </p:nvSpPr>
        <p:spPr>
          <a:xfrm>
            <a:off x="2216710" y="2174112"/>
            <a:ext cx="1503218" cy="142219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Google Shape;176;p35">
            <a:extLst>
              <a:ext uri="{FF2B5EF4-FFF2-40B4-BE49-F238E27FC236}">
                <a16:creationId xmlns:a16="http://schemas.microsoft.com/office/drawing/2014/main" id="{312377AD-1C22-4789-BD3C-91FF84F7E5D9}"/>
              </a:ext>
            </a:extLst>
          </p:cNvPr>
          <p:cNvSpPr txBox="1">
            <a:spLocks/>
          </p:cNvSpPr>
          <p:nvPr/>
        </p:nvSpPr>
        <p:spPr>
          <a:xfrm>
            <a:off x="5755242" y="2631299"/>
            <a:ext cx="2623719" cy="418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kumimoji="0" lang="de-DE" sz="1400" b="1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Exo 2"/>
                <a:sym typeface="Exo 2"/>
              </a:rPr>
              <a:t>Künstliche Intelligenz</a:t>
            </a:r>
            <a:endParaRPr lang="de-DE" dirty="0"/>
          </a:p>
        </p:txBody>
      </p:sp>
      <p:sp>
        <p:nvSpPr>
          <p:cNvPr id="8" name="Google Shape;176;p35">
            <a:extLst>
              <a:ext uri="{FF2B5EF4-FFF2-40B4-BE49-F238E27FC236}">
                <a16:creationId xmlns:a16="http://schemas.microsoft.com/office/drawing/2014/main" id="{630BCDA3-AAE2-403A-A040-1FA66D6352BE}"/>
              </a:ext>
            </a:extLst>
          </p:cNvPr>
          <p:cNvSpPr txBox="1">
            <a:spLocks/>
          </p:cNvSpPr>
          <p:nvPr/>
        </p:nvSpPr>
        <p:spPr>
          <a:xfrm>
            <a:off x="3865851" y="2633839"/>
            <a:ext cx="2623719" cy="4185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kumimoji="0" lang="de-DE" sz="1400" b="1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Exo 2"/>
                <a:sym typeface="Exo 2"/>
              </a:rPr>
              <a:t>Machine Learning</a:t>
            </a:r>
            <a:endParaRPr lang="de-DE" dirty="0"/>
          </a:p>
        </p:txBody>
      </p:sp>
      <p:sp>
        <p:nvSpPr>
          <p:cNvPr id="9" name="Google Shape;176;p35">
            <a:extLst>
              <a:ext uri="{FF2B5EF4-FFF2-40B4-BE49-F238E27FC236}">
                <a16:creationId xmlns:a16="http://schemas.microsoft.com/office/drawing/2014/main" id="{FBC58065-1F86-4F11-94EC-FA2A0F67DAA9}"/>
              </a:ext>
            </a:extLst>
          </p:cNvPr>
          <p:cNvSpPr txBox="1">
            <a:spLocks/>
          </p:cNvSpPr>
          <p:nvPr/>
        </p:nvSpPr>
        <p:spPr>
          <a:xfrm>
            <a:off x="2308497" y="2635109"/>
            <a:ext cx="2623719" cy="4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kumimoji="0" lang="de-DE" sz="1400" b="1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Exo 2"/>
                <a:sym typeface="Exo 2"/>
              </a:rPr>
              <a:t>Deeplearning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23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75336CF3-D136-45B5-8BE9-41B0C2D2049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83234" y="2274315"/>
            <a:ext cx="1777533" cy="5948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Fake News</a:t>
            </a:r>
            <a:endParaRPr sz="2400" dirty="0"/>
          </a:p>
        </p:txBody>
      </p:sp>
      <p:cxnSp>
        <p:nvCxnSpPr>
          <p:cNvPr id="42" name="Google Shape;223;p38">
            <a:extLst>
              <a:ext uri="{FF2B5EF4-FFF2-40B4-BE49-F238E27FC236}">
                <a16:creationId xmlns:a16="http://schemas.microsoft.com/office/drawing/2014/main" id="{7626CCEA-8FC9-4C4B-9B09-DF8809962DA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207" y="2550244"/>
            <a:ext cx="501415" cy="3985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224;p38">
            <a:extLst>
              <a:ext uri="{FF2B5EF4-FFF2-40B4-BE49-F238E27FC236}">
                <a16:creationId xmlns:a16="http://schemas.microsoft.com/office/drawing/2014/main" id="{5640609F-4607-468D-BC20-33AD4A94616D}"/>
              </a:ext>
            </a:extLst>
          </p:cNvPr>
          <p:cNvCxnSpPr>
            <a:cxnSpLocks/>
          </p:cNvCxnSpPr>
          <p:nvPr/>
        </p:nvCxnSpPr>
        <p:spPr>
          <a:xfrm flipV="1">
            <a:off x="5403839" y="2203667"/>
            <a:ext cx="608055" cy="50720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222;p38">
            <a:extLst>
              <a:ext uri="{FF2B5EF4-FFF2-40B4-BE49-F238E27FC236}">
                <a16:creationId xmlns:a16="http://schemas.microsoft.com/office/drawing/2014/main" id="{3488DBA2-9DC5-4B4C-938F-CC615E8901EA}"/>
              </a:ext>
            </a:extLst>
          </p:cNvPr>
          <p:cNvSpPr/>
          <p:nvPr/>
        </p:nvSpPr>
        <p:spPr>
          <a:xfrm>
            <a:off x="6095721" y="1234654"/>
            <a:ext cx="1851381" cy="1409761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227;p38">
            <a:extLst>
              <a:ext uri="{FF2B5EF4-FFF2-40B4-BE49-F238E27FC236}">
                <a16:creationId xmlns:a16="http://schemas.microsoft.com/office/drawing/2014/main" id="{84E4AB9A-4C85-4453-88A6-40B42E4EACE7}"/>
              </a:ext>
            </a:extLst>
          </p:cNvPr>
          <p:cNvSpPr txBox="1"/>
          <p:nvPr/>
        </p:nvSpPr>
        <p:spPr>
          <a:xfrm>
            <a:off x="6150386" y="1431187"/>
            <a:ext cx="1742050" cy="418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dirty="0">
                <a:solidFill>
                  <a:schemeClr val="accent6">
                    <a:lumMod val="10000"/>
                  </a:schemeClr>
                </a:solidFill>
                <a:latin typeface="Exo 2" panose="020B0604020202020204" charset="0"/>
              </a:rPr>
              <a:t>News</a:t>
            </a:r>
            <a:endParaRPr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9" name="Google Shape;228;p38">
            <a:extLst>
              <a:ext uri="{FF2B5EF4-FFF2-40B4-BE49-F238E27FC236}">
                <a16:creationId xmlns:a16="http://schemas.microsoft.com/office/drawing/2014/main" id="{8E334F43-C9CE-4442-B38F-E00A43BAF3B4}"/>
              </a:ext>
            </a:extLst>
          </p:cNvPr>
          <p:cNvSpPr txBox="1"/>
          <p:nvPr/>
        </p:nvSpPr>
        <p:spPr>
          <a:xfrm>
            <a:off x="6397486" y="1798629"/>
            <a:ext cx="1628921" cy="67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434343"/>
              </a:buClr>
              <a:buSzPts val="1100"/>
            </a:pPr>
            <a:r>
              <a:rPr lang="de-DE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Nachrichten</a:t>
            </a:r>
          </a:p>
          <a:p>
            <a:pPr>
              <a:buClr>
                <a:srgbClr val="434343"/>
              </a:buClr>
              <a:buSzPts val="1100"/>
            </a:pPr>
            <a:r>
              <a:rPr lang="de-DE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Informationen</a:t>
            </a:r>
            <a:endParaRPr lang="de-DE" sz="1800" dirty="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3" name="Google Shape;222;p38">
            <a:extLst>
              <a:ext uri="{FF2B5EF4-FFF2-40B4-BE49-F238E27FC236}">
                <a16:creationId xmlns:a16="http://schemas.microsoft.com/office/drawing/2014/main" id="{0665B987-4947-4928-ABA8-E4FAC1DE7C64}"/>
              </a:ext>
            </a:extLst>
          </p:cNvPr>
          <p:cNvSpPr/>
          <p:nvPr/>
        </p:nvSpPr>
        <p:spPr>
          <a:xfrm>
            <a:off x="1251129" y="2331191"/>
            <a:ext cx="1851381" cy="1409761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227;p38">
            <a:extLst>
              <a:ext uri="{FF2B5EF4-FFF2-40B4-BE49-F238E27FC236}">
                <a16:creationId xmlns:a16="http://schemas.microsoft.com/office/drawing/2014/main" id="{7C62E5A3-190C-411D-9933-5BDE353022AD}"/>
              </a:ext>
            </a:extLst>
          </p:cNvPr>
          <p:cNvSpPr txBox="1"/>
          <p:nvPr/>
        </p:nvSpPr>
        <p:spPr>
          <a:xfrm>
            <a:off x="1305794" y="2527724"/>
            <a:ext cx="1742050" cy="418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dirty="0">
                <a:solidFill>
                  <a:schemeClr val="accent6">
                    <a:lumMod val="10000"/>
                  </a:schemeClr>
                </a:solidFill>
                <a:latin typeface="Exo 2" panose="020B0604020202020204" charset="0"/>
              </a:rPr>
              <a:t>Fake</a:t>
            </a:r>
            <a:endParaRPr b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75" name="Google Shape;228;p38">
            <a:extLst>
              <a:ext uri="{FF2B5EF4-FFF2-40B4-BE49-F238E27FC236}">
                <a16:creationId xmlns:a16="http://schemas.microsoft.com/office/drawing/2014/main" id="{A08CE571-1523-4AFD-90D7-950E67A3616E}"/>
              </a:ext>
            </a:extLst>
          </p:cNvPr>
          <p:cNvSpPr txBox="1"/>
          <p:nvPr/>
        </p:nvSpPr>
        <p:spPr>
          <a:xfrm>
            <a:off x="1549285" y="2916296"/>
            <a:ext cx="1628921" cy="67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434343"/>
              </a:buClr>
              <a:buSzPts val="1100"/>
            </a:pPr>
            <a:r>
              <a:rPr lang="de-DE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Fälschung</a:t>
            </a:r>
          </a:p>
          <a:p>
            <a:pPr>
              <a:buClr>
                <a:srgbClr val="434343"/>
              </a:buClr>
              <a:buSzPts val="1100"/>
            </a:pPr>
            <a:r>
              <a:rPr lang="de-DE" sz="1800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Manipulation</a:t>
            </a:r>
          </a:p>
        </p:txBody>
      </p:sp>
    </p:spTree>
    <p:extLst>
      <p:ext uri="{BB962C8B-B14F-4D97-AF65-F5344CB8AC3E}">
        <p14:creationId xmlns:p14="http://schemas.microsoft.com/office/powerpoint/2010/main" val="324420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7" grpId="0" animBg="1"/>
      <p:bldP spid="48" grpId="0"/>
      <p:bldP spid="49" grpId="0"/>
      <p:bldP spid="73" grpId="0" animBg="1"/>
      <p:bldP spid="74" grpId="0"/>
      <p:bldP spid="7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75336CF3-D136-45B5-8BE9-41B0C2D2049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70068" y="106226"/>
            <a:ext cx="3867300" cy="1060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Deepfakes</a:t>
            </a:r>
            <a:br>
              <a:rPr lang="en" dirty="0"/>
            </a:br>
            <a:br>
              <a:rPr lang="en" dirty="0"/>
            </a:br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Foto-Deepfake</a:t>
            </a:r>
            <a:endParaRPr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Grafik 2" descr="Ein Bild, das Person, draußen, darstellend, Personen enthält.&#10;&#10;Automatisch generierte Beschreibung">
            <a:extLst>
              <a:ext uri="{FF2B5EF4-FFF2-40B4-BE49-F238E27FC236}">
                <a16:creationId xmlns:a16="http://schemas.microsoft.com/office/drawing/2014/main" id="{2A9274E0-E952-4E33-9B9D-31A171F7FDA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22" b="11492"/>
          <a:stretch/>
        </p:blipFill>
        <p:spPr bwMode="auto">
          <a:xfrm>
            <a:off x="1022085" y="1603638"/>
            <a:ext cx="3371652" cy="27750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Grafik 3" descr="Ein Bild, das Person, draußen, darstellend, Personen enthält.&#10;&#10;Automatisch generierte Beschreibung">
            <a:extLst>
              <a:ext uri="{FF2B5EF4-FFF2-40B4-BE49-F238E27FC236}">
                <a16:creationId xmlns:a16="http://schemas.microsoft.com/office/drawing/2014/main" id="{BB0CF50D-B591-4372-AED0-4564ED39E40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832" b="11492"/>
          <a:stretch/>
        </p:blipFill>
        <p:spPr bwMode="auto">
          <a:xfrm>
            <a:off x="4805451" y="1603638"/>
            <a:ext cx="3316464" cy="27750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6059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75336CF3-D136-45B5-8BE9-41B0C2D2049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70068" y="106226"/>
            <a:ext cx="3867300" cy="1060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Deepfakes</a:t>
            </a:r>
            <a:br>
              <a:rPr lang="en" dirty="0"/>
            </a:br>
            <a:br>
              <a:rPr lang="en" dirty="0"/>
            </a:br>
            <a:r>
              <a:rPr lang="de-DE" dirty="0">
                <a:solidFill>
                  <a:schemeClr val="accent6">
                    <a:lumMod val="50000"/>
                  </a:schemeClr>
                </a:solidFill>
                <a:latin typeface="Roboto Condensed Light"/>
                <a:ea typeface="Roboto Condensed Light"/>
                <a:sym typeface="Roboto Condensed Light"/>
              </a:rPr>
              <a:t>Video</a:t>
            </a:r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-Deepfake und Audio-Deepfake</a:t>
            </a:r>
            <a:endParaRPr dirty="0">
              <a:solidFill>
                <a:schemeClr val="accent6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You Won’t Believe What Obama Says In This Video! 😉">
            <a:hlinkClick r:id="" action="ppaction://media"/>
            <a:extLst>
              <a:ext uri="{FF2B5EF4-FFF2-40B4-BE49-F238E27FC236}">
                <a16:creationId xmlns:a16="http://schemas.microsoft.com/office/drawing/2014/main" id="{D45EFC16-B3A4-4B39-B5D7-871BD52D16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1237" y="1353015"/>
            <a:ext cx="6024962" cy="338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31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4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845127" y="2635675"/>
            <a:ext cx="7098352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Technik</a:t>
            </a:r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02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825516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206;p37">
            <a:extLst>
              <a:ext uri="{FF2B5EF4-FFF2-40B4-BE49-F238E27FC236}">
                <a16:creationId xmlns:a16="http://schemas.microsoft.com/office/drawing/2014/main" id="{2F006454-600F-449D-A7CB-1AF9386B1F4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47649" y="300189"/>
            <a:ext cx="5515841" cy="5948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Deepfakes oder Cheapfakes</a:t>
            </a:r>
            <a:endParaRPr dirty="0"/>
          </a:p>
        </p:txBody>
      </p:sp>
      <p:sp>
        <p:nvSpPr>
          <p:cNvPr id="3" name="Google Shape;411;p46">
            <a:extLst>
              <a:ext uri="{FF2B5EF4-FFF2-40B4-BE49-F238E27FC236}">
                <a16:creationId xmlns:a16="http://schemas.microsoft.com/office/drawing/2014/main" id="{13DB99AE-15F1-4EED-A37B-D7DD3731A6AC}"/>
              </a:ext>
            </a:extLst>
          </p:cNvPr>
          <p:cNvSpPr/>
          <p:nvPr/>
        </p:nvSpPr>
        <p:spPr>
          <a:xfrm rot="-5400000" flipH="1">
            <a:off x="5399607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" name="Google Shape;412;p46">
            <a:extLst>
              <a:ext uri="{FF2B5EF4-FFF2-40B4-BE49-F238E27FC236}">
                <a16:creationId xmlns:a16="http://schemas.microsoft.com/office/drawing/2014/main" id="{D12E04C7-B98B-4775-8212-16E47296B0F9}"/>
              </a:ext>
            </a:extLst>
          </p:cNvPr>
          <p:cNvCxnSpPr/>
          <p:nvPr/>
        </p:nvCxnSpPr>
        <p:spPr>
          <a:xfrm rot="10800000">
            <a:off x="6682358" y="2949500"/>
            <a:ext cx="2589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413;p46">
            <a:extLst>
              <a:ext uri="{FF2B5EF4-FFF2-40B4-BE49-F238E27FC236}">
                <a16:creationId xmlns:a16="http://schemas.microsoft.com/office/drawing/2014/main" id="{B4F1BE27-1413-4B95-8C8D-C921AC497364}"/>
              </a:ext>
            </a:extLst>
          </p:cNvPr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" name="Google Shape;414;p46">
            <a:extLst>
              <a:ext uri="{FF2B5EF4-FFF2-40B4-BE49-F238E27FC236}">
                <a16:creationId xmlns:a16="http://schemas.microsoft.com/office/drawing/2014/main" id="{42A832BE-7700-40D7-8CBC-B016C2CE3898}"/>
              </a:ext>
            </a:extLst>
          </p:cNvPr>
          <p:cNvCxnSpPr/>
          <p:nvPr/>
        </p:nvCxnSpPr>
        <p:spPr>
          <a:xfrm rot="10800000">
            <a:off x="-21400" y="2148175"/>
            <a:ext cx="24411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416;p46">
            <a:extLst>
              <a:ext uri="{FF2B5EF4-FFF2-40B4-BE49-F238E27FC236}">
                <a16:creationId xmlns:a16="http://schemas.microsoft.com/office/drawing/2014/main" id="{506425F2-CC85-4E4D-A2EE-362A5A8F2ACF}"/>
              </a:ext>
            </a:extLst>
          </p:cNvPr>
          <p:cNvSpPr txBox="1">
            <a:spLocks/>
          </p:cNvSpPr>
          <p:nvPr/>
        </p:nvSpPr>
        <p:spPr>
          <a:xfrm>
            <a:off x="1741950" y="2846700"/>
            <a:ext cx="12579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>
              <a:buFont typeface="Roboto Condensed Light"/>
              <a:buNone/>
            </a:pPr>
            <a:r>
              <a:rPr lang="de-DE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Deepfakes</a:t>
            </a:r>
          </a:p>
        </p:txBody>
      </p:sp>
      <p:sp>
        <p:nvSpPr>
          <p:cNvPr id="8" name="Google Shape;417;p46">
            <a:extLst>
              <a:ext uri="{FF2B5EF4-FFF2-40B4-BE49-F238E27FC236}">
                <a16:creationId xmlns:a16="http://schemas.microsoft.com/office/drawing/2014/main" id="{12C2A09A-55B8-415E-BE28-2D819519C532}"/>
              </a:ext>
            </a:extLst>
          </p:cNvPr>
          <p:cNvSpPr txBox="1">
            <a:spLocks/>
          </p:cNvSpPr>
          <p:nvPr/>
        </p:nvSpPr>
        <p:spPr>
          <a:xfrm>
            <a:off x="1634836" y="1650025"/>
            <a:ext cx="2238315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komplizierte Technik (KI)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Face-Swapping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Body-puberty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Lip Syncing</a:t>
            </a:r>
          </a:p>
          <a:p>
            <a:pPr marL="285750" indent="-285750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  </a:t>
            </a:r>
          </a:p>
        </p:txBody>
      </p:sp>
      <p:sp>
        <p:nvSpPr>
          <p:cNvPr id="9" name="Google Shape;418;p46">
            <a:extLst>
              <a:ext uri="{FF2B5EF4-FFF2-40B4-BE49-F238E27FC236}">
                <a16:creationId xmlns:a16="http://schemas.microsoft.com/office/drawing/2014/main" id="{D6E580D9-2497-4DE3-9F53-10DA4097F169}"/>
              </a:ext>
            </a:extLst>
          </p:cNvPr>
          <p:cNvSpPr txBox="1">
            <a:spLocks/>
          </p:cNvSpPr>
          <p:nvPr/>
        </p:nvSpPr>
        <p:spPr>
          <a:xfrm>
            <a:off x="5633751" y="36353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chemeClr val="hlink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None/>
              <a:defRPr sz="12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r">
              <a:spcBef>
                <a:spcPts val="0"/>
              </a:spcBef>
            </a:pPr>
            <a:r>
              <a:rPr lang="de-DE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Cheapfakes</a:t>
            </a:r>
            <a:endParaRPr lang="de-DE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Google Shape;419;p46">
            <a:extLst>
              <a:ext uri="{FF2B5EF4-FFF2-40B4-BE49-F238E27FC236}">
                <a16:creationId xmlns:a16="http://schemas.microsoft.com/office/drawing/2014/main" id="{9537CA8D-E186-4DE3-8384-CCEB72F502B7}"/>
              </a:ext>
            </a:extLst>
          </p:cNvPr>
          <p:cNvSpPr txBox="1">
            <a:spLocks/>
          </p:cNvSpPr>
          <p:nvPr/>
        </p:nvSpPr>
        <p:spPr>
          <a:xfrm>
            <a:off x="5188939" y="2339950"/>
            <a:ext cx="2396837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einfache Technik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Zeitlupe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Zeitraffer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Schnitt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Exo 2" panose="020B0604020202020204" charset="0"/>
              </a:rPr>
              <a:t>falscher Kontext</a:t>
            </a:r>
          </a:p>
        </p:txBody>
      </p:sp>
    </p:spTree>
    <p:extLst>
      <p:ext uri="{BB962C8B-B14F-4D97-AF65-F5344CB8AC3E}">
        <p14:creationId xmlns:p14="http://schemas.microsoft.com/office/powerpoint/2010/main" val="212011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theme/theme1.xml><?xml version="1.0" encoding="utf-8"?>
<a:theme xmlns:a="http://schemas.openxmlformats.org/drawingml/2006/main" name="Tech Newsletter XL by Slidesgo">
  <a:themeElements>
    <a:clrScheme name="Benutzerdefiniert 15">
      <a:dk1>
        <a:srgbClr val="517F21"/>
      </a:dk1>
      <a:lt1>
        <a:srgbClr val="6DAA2D"/>
      </a:lt1>
      <a:dk2>
        <a:srgbClr val="92D050"/>
      </a:dk2>
      <a:lt2>
        <a:srgbClr val="D3ECB9"/>
      </a:lt2>
      <a:accent1>
        <a:srgbClr val="D3ECB9"/>
      </a:accent1>
      <a:accent2>
        <a:srgbClr val="D3ECB9"/>
      </a:accent2>
      <a:accent3>
        <a:srgbClr val="D3ECB9"/>
      </a:accent3>
      <a:accent4>
        <a:srgbClr val="D1E7A8"/>
      </a:accent4>
      <a:accent5>
        <a:srgbClr val="D1E7A8"/>
      </a:accent5>
      <a:accent6>
        <a:srgbClr val="D3ECB9"/>
      </a:accent6>
      <a:hlink>
        <a:srgbClr val="D3ECB9"/>
      </a:hlink>
      <a:folHlink>
        <a:srgbClr val="D3ECB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Bildschirmpräsentation (16:9)</PresentationFormat>
  <Paragraphs>132</Paragraphs>
  <Slides>23</Slides>
  <Notes>18</Notes>
  <HiddenSlides>6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0" baseType="lpstr">
      <vt:lpstr>Fira Sans Extra Condensed Medium</vt:lpstr>
      <vt:lpstr>Arial</vt:lpstr>
      <vt:lpstr>Roboto Condensed Light</vt:lpstr>
      <vt:lpstr>Roboto Condensed</vt:lpstr>
      <vt:lpstr>Exo 2</vt:lpstr>
      <vt:lpstr>Roboto</vt:lpstr>
      <vt:lpstr>Tech Newsletter XL by Slidesgo</vt:lpstr>
      <vt:lpstr> Künstliche Intelligenz  und Fake News –  Führt uns das Netz an  der Nase herum?</vt:lpstr>
      <vt:lpstr>Inhalts-verzeichnis</vt:lpstr>
      <vt:lpstr>Entstehung von Deepfakes</vt:lpstr>
      <vt:lpstr>Künstliche Intelligenz</vt:lpstr>
      <vt:lpstr>Fake News</vt:lpstr>
      <vt:lpstr>Deepfakes  Foto-Deepfake</vt:lpstr>
      <vt:lpstr>Deepfakes  Video-Deepfake und Audio-Deepfake</vt:lpstr>
      <vt:lpstr>Technik</vt:lpstr>
      <vt:lpstr>Deepfakes oder Cheapfakes</vt:lpstr>
      <vt:lpstr>Erstellung von Deepfakes</vt:lpstr>
      <vt:lpstr>Problematik</vt:lpstr>
      <vt:lpstr>PowerPoint-Präsentation</vt:lpstr>
      <vt:lpstr>Lösungsansätze</vt:lpstr>
      <vt:lpstr>Lösungen</vt:lpstr>
      <vt:lpstr>Fazit</vt:lpstr>
      <vt:lpstr>Fazit</vt:lpstr>
      <vt:lpstr>THANKS</vt:lpstr>
      <vt:lpstr>THANKS</vt:lpstr>
      <vt:lpstr>SECTOR NEWS</vt:lpstr>
      <vt:lpstr>THIS IS A TABLE</vt:lpstr>
      <vt:lpstr>WELCOME!</vt:lpstr>
      <vt:lpstr>WELCOME!</vt:lpstr>
      <vt:lpstr>AWESOME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Künstliche Intelligenz  und Fake News –  Führt uns das Netz an  der Nase herum?</dc:title>
  <dc:creator>Hannah Knehr</dc:creator>
  <cp:lastModifiedBy>Hannah Knehr</cp:lastModifiedBy>
  <cp:revision>3</cp:revision>
  <dcterms:modified xsi:type="dcterms:W3CDTF">2023-06-14T15:04:35Z</dcterms:modified>
</cp:coreProperties>
</file>